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7" r:id="rId2"/>
    <p:sldId id="266" r:id="rId3"/>
    <p:sldId id="322" r:id="rId4"/>
    <p:sldId id="267" r:id="rId5"/>
    <p:sldId id="325" r:id="rId6"/>
    <p:sldId id="323" r:id="rId7"/>
    <p:sldId id="264" r:id="rId8"/>
    <p:sldId id="494" r:id="rId9"/>
    <p:sldId id="493" r:id="rId10"/>
    <p:sldId id="324" r:id="rId11"/>
    <p:sldId id="476" r:id="rId12"/>
    <p:sldId id="262" r:id="rId13"/>
    <p:sldId id="467" r:id="rId14"/>
    <p:sldId id="468" r:id="rId15"/>
    <p:sldId id="475" r:id="rId16"/>
    <p:sldId id="472" r:id="rId17"/>
    <p:sldId id="478" r:id="rId18"/>
    <p:sldId id="484" r:id="rId19"/>
    <p:sldId id="485" r:id="rId20"/>
    <p:sldId id="492" r:id="rId21"/>
    <p:sldId id="488" r:id="rId22"/>
    <p:sldId id="48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2" d="100"/>
          <a:sy n="62" d="100"/>
        </p:scale>
        <p:origin x="76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iggs, Adam" userId="e12a03a1-2d44-4f3d-b582-a7e5f199357f" providerId="ADAL" clId="{BAB41871-4650-4BB5-BEF2-C0AB54267AC8}"/>
    <pc:docChg chg="addSld delSld modSld">
      <pc:chgData name="Griggs, Adam" userId="e12a03a1-2d44-4f3d-b582-a7e5f199357f" providerId="ADAL" clId="{BAB41871-4650-4BB5-BEF2-C0AB54267AC8}" dt="2023-02-14T13:07:38.531" v="2" actId="47"/>
      <pc:docMkLst>
        <pc:docMk/>
      </pc:docMkLst>
      <pc:sldChg chg="del">
        <pc:chgData name="Griggs, Adam" userId="e12a03a1-2d44-4f3d-b582-a7e5f199357f" providerId="ADAL" clId="{BAB41871-4650-4BB5-BEF2-C0AB54267AC8}" dt="2023-02-14T13:07:38.531" v="2" actId="47"/>
        <pc:sldMkLst>
          <pc:docMk/>
          <pc:sldMk cId="3277382755" sldId="256"/>
        </pc:sldMkLst>
      </pc:sldChg>
      <pc:sldChg chg="addSp add del">
        <pc:chgData name="Griggs, Adam" userId="e12a03a1-2d44-4f3d-b582-a7e5f199357f" providerId="ADAL" clId="{BAB41871-4650-4BB5-BEF2-C0AB54267AC8}" dt="2023-02-14T13:07:33.208" v="1"/>
        <pc:sldMkLst>
          <pc:docMk/>
          <pc:sldMk cId="969349410" sldId="257"/>
        </pc:sldMkLst>
        <pc:spChg chg="add">
          <ac:chgData name="Griggs, Adam" userId="e12a03a1-2d44-4f3d-b582-a7e5f199357f" providerId="ADAL" clId="{BAB41871-4650-4BB5-BEF2-C0AB54267AC8}" dt="2023-02-14T13:07:32.952" v="0"/>
          <ac:spMkLst>
            <pc:docMk/>
            <pc:sldMk cId="969349410" sldId="257"/>
            <ac:spMk id="8" creationId="{6F5A5072-7B47-4D32-B52A-4EBBF590B8A5}"/>
          </ac:spMkLst>
        </pc:spChg>
        <pc:spChg chg="add">
          <ac:chgData name="Griggs, Adam" userId="e12a03a1-2d44-4f3d-b582-a7e5f199357f" providerId="ADAL" clId="{BAB41871-4650-4BB5-BEF2-C0AB54267AC8}" dt="2023-02-14T13:07:32.952" v="0"/>
          <ac:spMkLst>
            <pc:docMk/>
            <pc:sldMk cId="969349410" sldId="257"/>
            <ac:spMk id="10" creationId="{9715DAF0-AE1B-46C9-8A6B-DB2AA05AB91D}"/>
          </ac:spMkLst>
        </pc:spChg>
        <pc:spChg chg="add">
          <ac:chgData name="Griggs, Adam" userId="e12a03a1-2d44-4f3d-b582-a7e5f199357f" providerId="ADAL" clId="{BAB41871-4650-4BB5-BEF2-C0AB54267AC8}" dt="2023-02-14T13:07:32.952" v="0"/>
          <ac:spMkLst>
            <pc:docMk/>
            <pc:sldMk cId="969349410" sldId="257"/>
            <ac:spMk id="12" creationId="{6016219D-510E-4184-9090-6D5578A87BD1}"/>
          </ac:spMkLst>
        </pc:spChg>
        <pc:spChg chg="add">
          <ac:chgData name="Griggs, Adam" userId="e12a03a1-2d44-4f3d-b582-a7e5f199357f" providerId="ADAL" clId="{BAB41871-4650-4BB5-BEF2-C0AB54267AC8}" dt="2023-02-14T13:07:32.952" v="0"/>
          <ac:spMkLst>
            <pc:docMk/>
            <pc:sldMk cId="969349410" sldId="257"/>
            <ac:spMk id="14" creationId="{AFF4A713-7B75-4B21-90D7-5AB19547C728}"/>
          </ac:spMkLst>
        </pc:spChg>
        <pc:spChg chg="add">
          <ac:chgData name="Griggs, Adam" userId="e12a03a1-2d44-4f3d-b582-a7e5f199357f" providerId="ADAL" clId="{BAB41871-4650-4BB5-BEF2-C0AB54267AC8}" dt="2023-02-14T13:07:32.952" v="0"/>
          <ac:spMkLst>
            <pc:docMk/>
            <pc:sldMk cId="969349410" sldId="257"/>
            <ac:spMk id="16" creationId="{DC631C0B-6DA6-4E57-8231-CE32B3434A7E}"/>
          </ac:spMkLst>
        </pc:spChg>
        <pc:spChg chg="add">
          <ac:chgData name="Griggs, Adam" userId="e12a03a1-2d44-4f3d-b582-a7e5f199357f" providerId="ADAL" clId="{BAB41871-4650-4BB5-BEF2-C0AB54267AC8}" dt="2023-02-14T13:07:32.952" v="0"/>
          <ac:spMkLst>
            <pc:docMk/>
            <pc:sldMk cId="969349410" sldId="257"/>
            <ac:spMk id="18" creationId="{C29501E6-A978-4A61-9689-9085AF97A53A}"/>
          </ac:spMkLst>
        </pc:spChg>
      </pc:sldChg>
      <pc:sldChg chg="add del">
        <pc:chgData name="Griggs, Adam" userId="e12a03a1-2d44-4f3d-b582-a7e5f199357f" providerId="ADAL" clId="{BAB41871-4650-4BB5-BEF2-C0AB54267AC8}" dt="2023-02-14T13:07:33.208" v="1"/>
        <pc:sldMkLst>
          <pc:docMk/>
          <pc:sldMk cId="1786717928" sldId="262"/>
        </pc:sldMkLst>
      </pc:sldChg>
      <pc:sldChg chg="add del">
        <pc:chgData name="Griggs, Adam" userId="e12a03a1-2d44-4f3d-b582-a7e5f199357f" providerId="ADAL" clId="{BAB41871-4650-4BB5-BEF2-C0AB54267AC8}" dt="2023-02-14T13:07:33.208" v="1"/>
        <pc:sldMkLst>
          <pc:docMk/>
          <pc:sldMk cId="432878164" sldId="264"/>
        </pc:sldMkLst>
      </pc:sldChg>
      <pc:sldChg chg="addSp add del">
        <pc:chgData name="Griggs, Adam" userId="e12a03a1-2d44-4f3d-b582-a7e5f199357f" providerId="ADAL" clId="{BAB41871-4650-4BB5-BEF2-C0AB54267AC8}" dt="2023-02-14T13:07:33.208" v="1"/>
        <pc:sldMkLst>
          <pc:docMk/>
          <pc:sldMk cId="944156307" sldId="266"/>
        </pc:sldMkLst>
        <pc:spChg chg="add">
          <ac:chgData name="Griggs, Adam" userId="e12a03a1-2d44-4f3d-b582-a7e5f199357f" providerId="ADAL" clId="{BAB41871-4650-4BB5-BEF2-C0AB54267AC8}" dt="2023-02-14T13:07:32.952" v="0"/>
          <ac:spMkLst>
            <pc:docMk/>
            <pc:sldMk cId="944156307" sldId="266"/>
            <ac:spMk id="10" creationId="{4038CB10-1F5C-4D54-9DF7-12586DE5B007}"/>
          </ac:spMkLst>
        </pc:spChg>
        <pc:spChg chg="add">
          <ac:chgData name="Griggs, Adam" userId="e12a03a1-2d44-4f3d-b582-a7e5f199357f" providerId="ADAL" clId="{BAB41871-4650-4BB5-BEF2-C0AB54267AC8}" dt="2023-02-14T13:07:32.952" v="0"/>
          <ac:spMkLst>
            <pc:docMk/>
            <pc:sldMk cId="944156307" sldId="266"/>
            <ac:spMk id="12" creationId="{36D30126-6314-4A93-B27E-5C66CF781924}"/>
          </ac:spMkLst>
        </pc:spChg>
        <pc:spChg chg="add">
          <ac:chgData name="Griggs, Adam" userId="e12a03a1-2d44-4f3d-b582-a7e5f199357f" providerId="ADAL" clId="{BAB41871-4650-4BB5-BEF2-C0AB54267AC8}" dt="2023-02-14T13:07:32.952" v="0"/>
          <ac:spMkLst>
            <pc:docMk/>
            <pc:sldMk cId="944156307" sldId="266"/>
            <ac:spMk id="14" creationId="{73ED6512-6858-4552-B699-9A97FE9A4EA2}"/>
          </ac:spMkLst>
        </pc:spChg>
      </pc:sldChg>
      <pc:sldChg chg="add del">
        <pc:chgData name="Griggs, Adam" userId="e12a03a1-2d44-4f3d-b582-a7e5f199357f" providerId="ADAL" clId="{BAB41871-4650-4BB5-BEF2-C0AB54267AC8}" dt="2023-02-14T13:07:33.208" v="1"/>
        <pc:sldMkLst>
          <pc:docMk/>
          <pc:sldMk cId="321549869" sldId="267"/>
        </pc:sldMkLst>
      </pc:sldChg>
      <pc:sldChg chg="add del">
        <pc:chgData name="Griggs, Adam" userId="e12a03a1-2d44-4f3d-b582-a7e5f199357f" providerId="ADAL" clId="{BAB41871-4650-4BB5-BEF2-C0AB54267AC8}" dt="2023-02-14T13:07:33.208" v="1"/>
        <pc:sldMkLst>
          <pc:docMk/>
          <pc:sldMk cId="3163813484" sldId="322"/>
        </pc:sldMkLst>
      </pc:sldChg>
      <pc:sldChg chg="add del">
        <pc:chgData name="Griggs, Adam" userId="e12a03a1-2d44-4f3d-b582-a7e5f199357f" providerId="ADAL" clId="{BAB41871-4650-4BB5-BEF2-C0AB54267AC8}" dt="2023-02-14T13:07:33.208" v="1"/>
        <pc:sldMkLst>
          <pc:docMk/>
          <pc:sldMk cId="4070834848" sldId="323"/>
        </pc:sldMkLst>
      </pc:sldChg>
      <pc:sldChg chg="add del">
        <pc:chgData name="Griggs, Adam" userId="e12a03a1-2d44-4f3d-b582-a7e5f199357f" providerId="ADAL" clId="{BAB41871-4650-4BB5-BEF2-C0AB54267AC8}" dt="2023-02-14T13:07:33.208" v="1"/>
        <pc:sldMkLst>
          <pc:docMk/>
          <pc:sldMk cId="767653892" sldId="324"/>
        </pc:sldMkLst>
      </pc:sldChg>
      <pc:sldChg chg="add del">
        <pc:chgData name="Griggs, Adam" userId="e12a03a1-2d44-4f3d-b582-a7e5f199357f" providerId="ADAL" clId="{BAB41871-4650-4BB5-BEF2-C0AB54267AC8}" dt="2023-02-14T13:07:33.208" v="1"/>
        <pc:sldMkLst>
          <pc:docMk/>
          <pc:sldMk cId="4147633492" sldId="325"/>
        </pc:sldMkLst>
      </pc:sldChg>
      <pc:sldChg chg="add del">
        <pc:chgData name="Griggs, Adam" userId="e12a03a1-2d44-4f3d-b582-a7e5f199357f" providerId="ADAL" clId="{BAB41871-4650-4BB5-BEF2-C0AB54267AC8}" dt="2023-02-14T13:07:33.208" v="1"/>
        <pc:sldMkLst>
          <pc:docMk/>
          <pc:sldMk cId="4186602612" sldId="467"/>
        </pc:sldMkLst>
      </pc:sldChg>
      <pc:sldChg chg="add del">
        <pc:chgData name="Griggs, Adam" userId="e12a03a1-2d44-4f3d-b582-a7e5f199357f" providerId="ADAL" clId="{BAB41871-4650-4BB5-BEF2-C0AB54267AC8}" dt="2023-02-14T13:07:33.208" v="1"/>
        <pc:sldMkLst>
          <pc:docMk/>
          <pc:sldMk cId="2489387154" sldId="468"/>
        </pc:sldMkLst>
      </pc:sldChg>
      <pc:sldChg chg="add del">
        <pc:chgData name="Griggs, Adam" userId="e12a03a1-2d44-4f3d-b582-a7e5f199357f" providerId="ADAL" clId="{BAB41871-4650-4BB5-BEF2-C0AB54267AC8}" dt="2023-02-14T13:07:33.208" v="1"/>
        <pc:sldMkLst>
          <pc:docMk/>
          <pc:sldMk cId="657032452" sldId="472"/>
        </pc:sldMkLst>
      </pc:sldChg>
      <pc:sldChg chg="add del">
        <pc:chgData name="Griggs, Adam" userId="e12a03a1-2d44-4f3d-b582-a7e5f199357f" providerId="ADAL" clId="{BAB41871-4650-4BB5-BEF2-C0AB54267AC8}" dt="2023-02-14T13:07:33.208" v="1"/>
        <pc:sldMkLst>
          <pc:docMk/>
          <pc:sldMk cId="1322544553" sldId="475"/>
        </pc:sldMkLst>
      </pc:sldChg>
      <pc:sldChg chg="add del">
        <pc:chgData name="Griggs, Adam" userId="e12a03a1-2d44-4f3d-b582-a7e5f199357f" providerId="ADAL" clId="{BAB41871-4650-4BB5-BEF2-C0AB54267AC8}" dt="2023-02-14T13:07:33.208" v="1"/>
        <pc:sldMkLst>
          <pc:docMk/>
          <pc:sldMk cId="3248881601" sldId="476"/>
        </pc:sldMkLst>
      </pc:sldChg>
      <pc:sldChg chg="add del">
        <pc:chgData name="Griggs, Adam" userId="e12a03a1-2d44-4f3d-b582-a7e5f199357f" providerId="ADAL" clId="{BAB41871-4650-4BB5-BEF2-C0AB54267AC8}" dt="2023-02-14T13:07:33.208" v="1"/>
        <pc:sldMkLst>
          <pc:docMk/>
          <pc:sldMk cId="3429661187" sldId="478"/>
        </pc:sldMkLst>
      </pc:sldChg>
      <pc:sldChg chg="add del">
        <pc:chgData name="Griggs, Adam" userId="e12a03a1-2d44-4f3d-b582-a7e5f199357f" providerId="ADAL" clId="{BAB41871-4650-4BB5-BEF2-C0AB54267AC8}" dt="2023-02-14T13:07:33.208" v="1"/>
        <pc:sldMkLst>
          <pc:docMk/>
          <pc:sldMk cId="1629029864" sldId="484"/>
        </pc:sldMkLst>
      </pc:sldChg>
      <pc:sldChg chg="add del">
        <pc:chgData name="Griggs, Adam" userId="e12a03a1-2d44-4f3d-b582-a7e5f199357f" providerId="ADAL" clId="{BAB41871-4650-4BB5-BEF2-C0AB54267AC8}" dt="2023-02-14T13:07:33.208" v="1"/>
        <pc:sldMkLst>
          <pc:docMk/>
          <pc:sldMk cId="1919911698" sldId="485"/>
        </pc:sldMkLst>
      </pc:sldChg>
      <pc:sldChg chg="add del">
        <pc:chgData name="Griggs, Adam" userId="e12a03a1-2d44-4f3d-b582-a7e5f199357f" providerId="ADAL" clId="{BAB41871-4650-4BB5-BEF2-C0AB54267AC8}" dt="2023-02-14T13:07:33.208" v="1"/>
        <pc:sldMkLst>
          <pc:docMk/>
          <pc:sldMk cId="3914733847" sldId="488"/>
        </pc:sldMkLst>
      </pc:sldChg>
      <pc:sldChg chg="add del">
        <pc:chgData name="Griggs, Adam" userId="e12a03a1-2d44-4f3d-b582-a7e5f199357f" providerId="ADAL" clId="{BAB41871-4650-4BB5-BEF2-C0AB54267AC8}" dt="2023-02-14T13:07:33.208" v="1"/>
        <pc:sldMkLst>
          <pc:docMk/>
          <pc:sldMk cId="1903108702" sldId="489"/>
        </pc:sldMkLst>
      </pc:sldChg>
      <pc:sldChg chg="add del">
        <pc:chgData name="Griggs, Adam" userId="e12a03a1-2d44-4f3d-b582-a7e5f199357f" providerId="ADAL" clId="{BAB41871-4650-4BB5-BEF2-C0AB54267AC8}" dt="2023-02-14T13:07:33.208" v="1"/>
        <pc:sldMkLst>
          <pc:docMk/>
          <pc:sldMk cId="3249471609" sldId="492"/>
        </pc:sldMkLst>
      </pc:sldChg>
      <pc:sldChg chg="add del">
        <pc:chgData name="Griggs, Adam" userId="e12a03a1-2d44-4f3d-b582-a7e5f199357f" providerId="ADAL" clId="{BAB41871-4650-4BB5-BEF2-C0AB54267AC8}" dt="2023-02-14T13:07:33.208" v="1"/>
        <pc:sldMkLst>
          <pc:docMk/>
          <pc:sldMk cId="4193689417" sldId="493"/>
        </pc:sldMkLst>
      </pc:sldChg>
      <pc:sldChg chg="add del">
        <pc:chgData name="Griggs, Adam" userId="e12a03a1-2d44-4f3d-b582-a7e5f199357f" providerId="ADAL" clId="{BAB41871-4650-4BB5-BEF2-C0AB54267AC8}" dt="2023-02-14T13:07:33.208" v="1"/>
        <pc:sldMkLst>
          <pc:docMk/>
          <pc:sldMk cId="235026967" sldId="494"/>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C49844-7D73-4A3E-A45C-A648020EBD9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2AAD21E-29EE-4EF8-9B19-6344623913C1}">
      <dgm:prSet/>
      <dgm:spPr/>
      <dgm:t>
        <a:bodyPr/>
        <a:lstStyle/>
        <a:p>
          <a:pPr>
            <a:lnSpc>
              <a:spcPct val="100000"/>
            </a:lnSpc>
          </a:pPr>
          <a:r>
            <a:rPr lang="en-US" dirty="0"/>
            <a:t>WQX is a ‘standardized’ based approach for </a:t>
          </a:r>
          <a:r>
            <a:rPr lang="en-US" u="sng" dirty="0"/>
            <a:t>sharing</a:t>
          </a:r>
          <a:r>
            <a:rPr lang="en-US" dirty="0"/>
            <a:t> water quality monitoring data of various types</a:t>
          </a:r>
        </a:p>
      </dgm:t>
    </dgm:pt>
    <dgm:pt modelId="{7C623818-E559-4EF4-B324-22C54236426A}" type="parTrans" cxnId="{9BFE1DFE-AC77-44A1-8635-17847B46C460}">
      <dgm:prSet/>
      <dgm:spPr/>
      <dgm:t>
        <a:bodyPr/>
        <a:lstStyle/>
        <a:p>
          <a:endParaRPr lang="en-US"/>
        </a:p>
      </dgm:t>
    </dgm:pt>
    <dgm:pt modelId="{6CCECF63-150E-498C-A4D9-207F8F37B9AC}" type="sibTrans" cxnId="{9BFE1DFE-AC77-44A1-8635-17847B46C460}">
      <dgm:prSet/>
      <dgm:spPr/>
      <dgm:t>
        <a:bodyPr/>
        <a:lstStyle/>
        <a:p>
          <a:endParaRPr lang="en-US"/>
        </a:p>
      </dgm:t>
    </dgm:pt>
    <dgm:pt modelId="{0A179191-33B9-4C07-B325-85BC643D9633}">
      <dgm:prSet/>
      <dgm:spPr/>
      <dgm:t>
        <a:bodyPr/>
        <a:lstStyle/>
        <a:p>
          <a:pPr>
            <a:lnSpc>
              <a:spcPct val="100000"/>
            </a:lnSpc>
          </a:pPr>
          <a:r>
            <a:rPr lang="en-US"/>
            <a:t>WQX defines a common data model for communicating water quality data (sample data)</a:t>
          </a:r>
        </a:p>
      </dgm:t>
    </dgm:pt>
    <dgm:pt modelId="{BCECBA3B-657A-4FF8-9E42-66931AD6DE8D}" type="parTrans" cxnId="{2B7D8730-0EFD-49F9-8F6F-E2574BADF49B}">
      <dgm:prSet/>
      <dgm:spPr/>
      <dgm:t>
        <a:bodyPr/>
        <a:lstStyle/>
        <a:p>
          <a:endParaRPr lang="en-US"/>
        </a:p>
      </dgm:t>
    </dgm:pt>
    <dgm:pt modelId="{EB2FED59-BDA4-4DA5-B0D1-508E1E0EDCD4}" type="sibTrans" cxnId="{2B7D8730-0EFD-49F9-8F6F-E2574BADF49B}">
      <dgm:prSet/>
      <dgm:spPr/>
      <dgm:t>
        <a:bodyPr/>
        <a:lstStyle/>
        <a:p>
          <a:endParaRPr lang="en-US"/>
        </a:p>
      </dgm:t>
    </dgm:pt>
    <dgm:pt modelId="{F3BFCF86-D45B-4A80-AC98-CC928B9386EE}">
      <dgm:prSet/>
      <dgm:spPr/>
      <dgm:t>
        <a:bodyPr/>
        <a:lstStyle/>
        <a:p>
          <a:pPr>
            <a:lnSpc>
              <a:spcPct val="100000"/>
            </a:lnSpc>
          </a:pPr>
          <a:r>
            <a:rPr lang="en-US"/>
            <a:t>Designed to be automated</a:t>
          </a:r>
        </a:p>
      </dgm:t>
    </dgm:pt>
    <dgm:pt modelId="{1C5732A7-5BF0-472C-82C6-9BF6E0AE1B01}" type="parTrans" cxnId="{63BFB1DE-8EB6-42B2-A937-93F94E6B74FD}">
      <dgm:prSet/>
      <dgm:spPr/>
      <dgm:t>
        <a:bodyPr/>
        <a:lstStyle/>
        <a:p>
          <a:endParaRPr lang="en-US"/>
        </a:p>
      </dgm:t>
    </dgm:pt>
    <dgm:pt modelId="{C3D9CF7C-62F1-41D9-B5BB-55077A0AC7A6}" type="sibTrans" cxnId="{63BFB1DE-8EB6-42B2-A937-93F94E6B74FD}">
      <dgm:prSet/>
      <dgm:spPr/>
      <dgm:t>
        <a:bodyPr/>
        <a:lstStyle/>
        <a:p>
          <a:endParaRPr lang="en-US"/>
        </a:p>
      </dgm:t>
    </dgm:pt>
    <dgm:pt modelId="{F0A3D003-FA1E-4CC5-90CA-95F01EF0A4D9}">
      <dgm:prSet/>
      <dgm:spPr/>
      <dgm:t>
        <a:bodyPr/>
        <a:lstStyle/>
        <a:p>
          <a:pPr>
            <a:lnSpc>
              <a:spcPct val="100000"/>
            </a:lnSpc>
          </a:pPr>
          <a:r>
            <a:rPr lang="en-US" dirty="0"/>
            <a:t>The structure of partner data systems don’t matter, so long as they can map data to WQX standards</a:t>
          </a:r>
        </a:p>
      </dgm:t>
    </dgm:pt>
    <dgm:pt modelId="{AC3DDBC5-AEAD-4B1D-A5F6-7081F4B236F1}" type="parTrans" cxnId="{44BDC2B8-9B53-408B-82A8-B62451470887}">
      <dgm:prSet/>
      <dgm:spPr/>
      <dgm:t>
        <a:bodyPr/>
        <a:lstStyle/>
        <a:p>
          <a:endParaRPr lang="en-US"/>
        </a:p>
      </dgm:t>
    </dgm:pt>
    <dgm:pt modelId="{C574BAF5-179E-4C38-9FC0-611174BAC796}" type="sibTrans" cxnId="{44BDC2B8-9B53-408B-82A8-B62451470887}">
      <dgm:prSet/>
      <dgm:spPr/>
      <dgm:t>
        <a:bodyPr/>
        <a:lstStyle/>
        <a:p>
          <a:endParaRPr lang="en-US"/>
        </a:p>
      </dgm:t>
    </dgm:pt>
    <dgm:pt modelId="{D289B479-8854-4DD2-B4FE-2D7C415D538D}">
      <dgm:prSet/>
      <dgm:spPr/>
      <dgm:t>
        <a:bodyPr/>
        <a:lstStyle/>
        <a:p>
          <a:pPr>
            <a:lnSpc>
              <a:spcPct val="100000"/>
            </a:lnSpc>
          </a:pPr>
          <a:r>
            <a:rPr lang="en-US" dirty="0"/>
            <a:t>Many ways to prepare and submit data to WQX: including direct submissions, </a:t>
          </a:r>
          <a:r>
            <a:rPr lang="en-US" dirty="0" err="1"/>
            <a:t>WQXWeb</a:t>
          </a:r>
          <a:r>
            <a:rPr lang="en-US" dirty="0"/>
            <a:t>, and 3</a:t>
          </a:r>
          <a:r>
            <a:rPr lang="en-US" baseline="30000" dirty="0"/>
            <a:t>rd</a:t>
          </a:r>
          <a:r>
            <a:rPr lang="en-US" dirty="0"/>
            <a:t> party apps </a:t>
          </a:r>
        </a:p>
      </dgm:t>
    </dgm:pt>
    <dgm:pt modelId="{14D6E322-BE75-40BB-83C8-FAB90EB5BC93}" type="parTrans" cxnId="{533707FC-D8D2-4609-9C9C-2BC9CD922114}">
      <dgm:prSet/>
      <dgm:spPr/>
      <dgm:t>
        <a:bodyPr/>
        <a:lstStyle/>
        <a:p>
          <a:endParaRPr lang="en-US"/>
        </a:p>
      </dgm:t>
    </dgm:pt>
    <dgm:pt modelId="{7CA24DCE-1463-4BBF-8341-0B2870A55BF4}" type="sibTrans" cxnId="{533707FC-D8D2-4609-9C9C-2BC9CD922114}">
      <dgm:prSet/>
      <dgm:spPr/>
      <dgm:t>
        <a:bodyPr/>
        <a:lstStyle/>
        <a:p>
          <a:endParaRPr lang="en-US"/>
        </a:p>
      </dgm:t>
    </dgm:pt>
    <dgm:pt modelId="{35EC746B-EB7B-4C96-BE17-583CB9D684C2}" type="pres">
      <dgm:prSet presAssocID="{5CC49844-7D73-4A3E-A45C-A648020EBD96}" presName="root" presStyleCnt="0">
        <dgm:presLayoutVars>
          <dgm:dir/>
          <dgm:resizeHandles val="exact"/>
        </dgm:presLayoutVars>
      </dgm:prSet>
      <dgm:spPr/>
    </dgm:pt>
    <dgm:pt modelId="{DB970307-5E7C-4774-89C0-F15E91119666}" type="pres">
      <dgm:prSet presAssocID="{22AAD21E-29EE-4EF8-9B19-6344623913C1}" presName="compNode" presStyleCnt="0"/>
      <dgm:spPr/>
    </dgm:pt>
    <dgm:pt modelId="{F229E599-AF0E-4B56-B89C-DAAB2C6A7D48}" type="pres">
      <dgm:prSet presAssocID="{22AAD21E-29EE-4EF8-9B19-6344623913C1}" presName="bgRect" presStyleLbl="bgShp" presStyleIdx="0" presStyleCnt="5"/>
      <dgm:spPr/>
    </dgm:pt>
    <dgm:pt modelId="{E75D19B0-68B0-4B70-BA48-27A135102257}" type="pres">
      <dgm:prSet presAssocID="{22AAD21E-29EE-4EF8-9B19-6344623913C1}" presName="iconRect" presStyleLbl="node1" presStyleIdx="0" presStyleCnt="5"/>
      <dgm:spPr>
        <a:blipFill>
          <a:blip xmlns:r="http://schemas.openxmlformats.org/officeDocument/2006/relationships" r:embed="rId1" cstate="screen">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ter"/>
        </a:ext>
      </dgm:extLst>
    </dgm:pt>
    <dgm:pt modelId="{E66F3782-BBB1-49DE-860B-5B71E08731E8}" type="pres">
      <dgm:prSet presAssocID="{22AAD21E-29EE-4EF8-9B19-6344623913C1}" presName="spaceRect" presStyleCnt="0"/>
      <dgm:spPr/>
    </dgm:pt>
    <dgm:pt modelId="{F0892D0C-421C-4D43-8B5E-30EB9B233F08}" type="pres">
      <dgm:prSet presAssocID="{22AAD21E-29EE-4EF8-9B19-6344623913C1}" presName="parTx" presStyleLbl="revTx" presStyleIdx="0" presStyleCnt="5">
        <dgm:presLayoutVars>
          <dgm:chMax val="0"/>
          <dgm:chPref val="0"/>
        </dgm:presLayoutVars>
      </dgm:prSet>
      <dgm:spPr/>
    </dgm:pt>
    <dgm:pt modelId="{64097428-2C92-438A-BB20-0B1120E0732D}" type="pres">
      <dgm:prSet presAssocID="{6CCECF63-150E-498C-A4D9-207F8F37B9AC}" presName="sibTrans" presStyleCnt="0"/>
      <dgm:spPr/>
    </dgm:pt>
    <dgm:pt modelId="{3E8DF10E-931C-4763-8FDF-9BC1ADB7B2C2}" type="pres">
      <dgm:prSet presAssocID="{0A179191-33B9-4C07-B325-85BC643D9633}" presName="compNode" presStyleCnt="0"/>
      <dgm:spPr/>
    </dgm:pt>
    <dgm:pt modelId="{A076256A-3D52-4F6D-9538-AB6D7B50EC55}" type="pres">
      <dgm:prSet presAssocID="{0A179191-33B9-4C07-B325-85BC643D9633}" presName="bgRect" presStyleLbl="bgShp" presStyleIdx="1" presStyleCnt="5"/>
      <dgm:spPr/>
    </dgm:pt>
    <dgm:pt modelId="{62458D49-29A7-4273-B4C1-25FF2C4903FD}" type="pres">
      <dgm:prSet presAssocID="{0A179191-33B9-4C07-B325-85BC643D9633}" presName="iconRect" presStyleLbl="node1" presStyleIdx="1" presStyleCnt="5"/>
      <dgm:spPr>
        <a:blipFill>
          <a:blip xmlns:r="http://schemas.openxmlformats.org/officeDocument/2006/relationships"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2B8CB5A4-4620-4FF0-A7F3-42BAF99584B4}" type="pres">
      <dgm:prSet presAssocID="{0A179191-33B9-4C07-B325-85BC643D9633}" presName="spaceRect" presStyleCnt="0"/>
      <dgm:spPr/>
    </dgm:pt>
    <dgm:pt modelId="{06C21AF1-376A-4D02-AC32-9CB0013A4021}" type="pres">
      <dgm:prSet presAssocID="{0A179191-33B9-4C07-B325-85BC643D9633}" presName="parTx" presStyleLbl="revTx" presStyleIdx="1" presStyleCnt="5">
        <dgm:presLayoutVars>
          <dgm:chMax val="0"/>
          <dgm:chPref val="0"/>
        </dgm:presLayoutVars>
      </dgm:prSet>
      <dgm:spPr/>
    </dgm:pt>
    <dgm:pt modelId="{77E00B7E-712B-4C22-B001-E3A4A13F401D}" type="pres">
      <dgm:prSet presAssocID="{EB2FED59-BDA4-4DA5-B0D1-508E1E0EDCD4}" presName="sibTrans" presStyleCnt="0"/>
      <dgm:spPr/>
    </dgm:pt>
    <dgm:pt modelId="{A4C063A5-067F-4FD9-BB5D-A61AC498CA61}" type="pres">
      <dgm:prSet presAssocID="{F3BFCF86-D45B-4A80-AC98-CC928B9386EE}" presName="compNode" presStyleCnt="0"/>
      <dgm:spPr/>
    </dgm:pt>
    <dgm:pt modelId="{A0680EED-AA5F-44FF-B5D3-20A5D19EEC73}" type="pres">
      <dgm:prSet presAssocID="{F3BFCF86-D45B-4A80-AC98-CC928B9386EE}" presName="bgRect" presStyleLbl="bgShp" presStyleIdx="2" presStyleCnt="5"/>
      <dgm:spPr/>
    </dgm:pt>
    <dgm:pt modelId="{21C0A944-951A-4A7A-8FC0-528D9CCA6847}" type="pres">
      <dgm:prSet presAssocID="{F3BFCF86-D45B-4A80-AC98-CC928B9386EE}" presName="iconRect" presStyleLbl="node1" presStyleIdx="2" presStyleCnt="5"/>
      <dgm:spPr>
        <a:blipFill>
          <a:blip xmlns:r="http://schemas.openxmlformats.org/officeDocument/2006/relationships"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9FBFCD51-AC93-4981-9772-556EBFCFA6B8}" type="pres">
      <dgm:prSet presAssocID="{F3BFCF86-D45B-4A80-AC98-CC928B9386EE}" presName="spaceRect" presStyleCnt="0"/>
      <dgm:spPr/>
    </dgm:pt>
    <dgm:pt modelId="{6714A848-8D13-4925-97DC-8118CBFD5128}" type="pres">
      <dgm:prSet presAssocID="{F3BFCF86-D45B-4A80-AC98-CC928B9386EE}" presName="parTx" presStyleLbl="revTx" presStyleIdx="2" presStyleCnt="5">
        <dgm:presLayoutVars>
          <dgm:chMax val="0"/>
          <dgm:chPref val="0"/>
        </dgm:presLayoutVars>
      </dgm:prSet>
      <dgm:spPr/>
    </dgm:pt>
    <dgm:pt modelId="{0B35AFC9-7B79-4C50-8A4E-34447C65C553}" type="pres">
      <dgm:prSet presAssocID="{C3D9CF7C-62F1-41D9-B5BB-55077A0AC7A6}" presName="sibTrans" presStyleCnt="0"/>
      <dgm:spPr/>
    </dgm:pt>
    <dgm:pt modelId="{BB10DC98-0514-4274-B14C-8780BC3276A7}" type="pres">
      <dgm:prSet presAssocID="{F0A3D003-FA1E-4CC5-90CA-95F01EF0A4D9}" presName="compNode" presStyleCnt="0"/>
      <dgm:spPr/>
    </dgm:pt>
    <dgm:pt modelId="{113CC132-B41F-405A-85C9-E36C2A9ABF47}" type="pres">
      <dgm:prSet presAssocID="{F0A3D003-FA1E-4CC5-90CA-95F01EF0A4D9}" presName="bgRect" presStyleLbl="bgShp" presStyleIdx="3" presStyleCnt="5"/>
      <dgm:spPr/>
    </dgm:pt>
    <dgm:pt modelId="{FEA25B13-A0B1-4F0B-992F-469EBEDEE0DC}" type="pres">
      <dgm:prSet presAssocID="{F0A3D003-FA1E-4CC5-90CA-95F01EF0A4D9}" presName="iconRect" presStyleLbl="node1" presStyleIdx="3" presStyleCnt="5"/>
      <dgm:spPr>
        <a:blipFill>
          <a:blip xmlns:r="http://schemas.openxmlformats.org/officeDocument/2006/relationships"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784E3252-01E7-47F4-94C3-EB7AB28FF60D}" type="pres">
      <dgm:prSet presAssocID="{F0A3D003-FA1E-4CC5-90CA-95F01EF0A4D9}" presName="spaceRect" presStyleCnt="0"/>
      <dgm:spPr/>
    </dgm:pt>
    <dgm:pt modelId="{C8381A19-4754-4C56-8F2E-6973A700F965}" type="pres">
      <dgm:prSet presAssocID="{F0A3D003-FA1E-4CC5-90CA-95F01EF0A4D9}" presName="parTx" presStyleLbl="revTx" presStyleIdx="3" presStyleCnt="5">
        <dgm:presLayoutVars>
          <dgm:chMax val="0"/>
          <dgm:chPref val="0"/>
        </dgm:presLayoutVars>
      </dgm:prSet>
      <dgm:spPr/>
    </dgm:pt>
    <dgm:pt modelId="{BDA65544-C260-4EE0-BA0D-04CBCEF444E8}" type="pres">
      <dgm:prSet presAssocID="{C574BAF5-179E-4C38-9FC0-611174BAC796}" presName="sibTrans" presStyleCnt="0"/>
      <dgm:spPr/>
    </dgm:pt>
    <dgm:pt modelId="{FF8C18BC-2672-4EA6-8126-9B3E98EE853A}" type="pres">
      <dgm:prSet presAssocID="{D289B479-8854-4DD2-B4FE-2D7C415D538D}" presName="compNode" presStyleCnt="0"/>
      <dgm:spPr/>
    </dgm:pt>
    <dgm:pt modelId="{2A89508E-DB68-424E-B0D1-E046C3FFE004}" type="pres">
      <dgm:prSet presAssocID="{D289B479-8854-4DD2-B4FE-2D7C415D538D}" presName="bgRect" presStyleLbl="bgShp" presStyleIdx="4" presStyleCnt="5"/>
      <dgm:spPr/>
    </dgm:pt>
    <dgm:pt modelId="{84C05661-13B2-4A09-92DC-A6D88EA7C2DC}" type="pres">
      <dgm:prSet presAssocID="{D289B479-8854-4DD2-B4FE-2D7C415D538D}" presName="iconRect" presStyleLbl="node1" presStyleIdx="4" presStyleCnt="5"/>
      <dgm:spPr>
        <a:blipFill>
          <a:blip xmlns:r="http://schemas.openxmlformats.org/officeDocument/2006/relationships"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ocument"/>
        </a:ext>
      </dgm:extLst>
    </dgm:pt>
    <dgm:pt modelId="{3A1ED11D-E44B-4E85-AFE8-42028520F641}" type="pres">
      <dgm:prSet presAssocID="{D289B479-8854-4DD2-B4FE-2D7C415D538D}" presName="spaceRect" presStyleCnt="0"/>
      <dgm:spPr/>
    </dgm:pt>
    <dgm:pt modelId="{7CE6CBAB-3627-41F0-A521-2DB036374B40}" type="pres">
      <dgm:prSet presAssocID="{D289B479-8854-4DD2-B4FE-2D7C415D538D}" presName="parTx" presStyleLbl="revTx" presStyleIdx="4" presStyleCnt="5">
        <dgm:presLayoutVars>
          <dgm:chMax val="0"/>
          <dgm:chPref val="0"/>
        </dgm:presLayoutVars>
      </dgm:prSet>
      <dgm:spPr/>
    </dgm:pt>
  </dgm:ptLst>
  <dgm:cxnLst>
    <dgm:cxn modelId="{2B7D8730-0EFD-49F9-8F6F-E2574BADF49B}" srcId="{5CC49844-7D73-4A3E-A45C-A648020EBD96}" destId="{0A179191-33B9-4C07-B325-85BC643D9633}" srcOrd="1" destOrd="0" parTransId="{BCECBA3B-657A-4FF8-9E42-66931AD6DE8D}" sibTransId="{EB2FED59-BDA4-4DA5-B0D1-508E1E0EDCD4}"/>
    <dgm:cxn modelId="{B536F452-5632-4A7F-9644-D2AA4BF4E854}" type="presOf" srcId="{F3BFCF86-D45B-4A80-AC98-CC928B9386EE}" destId="{6714A848-8D13-4925-97DC-8118CBFD5128}" srcOrd="0" destOrd="0" presId="urn:microsoft.com/office/officeart/2018/2/layout/IconVerticalSolidList"/>
    <dgm:cxn modelId="{5898B99A-55AF-4F7C-91E7-7DF1295F2622}" type="presOf" srcId="{F0A3D003-FA1E-4CC5-90CA-95F01EF0A4D9}" destId="{C8381A19-4754-4C56-8F2E-6973A700F965}" srcOrd="0" destOrd="0" presId="urn:microsoft.com/office/officeart/2018/2/layout/IconVerticalSolidList"/>
    <dgm:cxn modelId="{5E5108A2-D745-4A78-9074-DB4170E526C3}" type="presOf" srcId="{22AAD21E-29EE-4EF8-9B19-6344623913C1}" destId="{F0892D0C-421C-4D43-8B5E-30EB9B233F08}" srcOrd="0" destOrd="0" presId="urn:microsoft.com/office/officeart/2018/2/layout/IconVerticalSolidList"/>
    <dgm:cxn modelId="{92F398A5-E282-44CA-8088-2023056D110E}" type="presOf" srcId="{D289B479-8854-4DD2-B4FE-2D7C415D538D}" destId="{7CE6CBAB-3627-41F0-A521-2DB036374B40}" srcOrd="0" destOrd="0" presId="urn:microsoft.com/office/officeart/2018/2/layout/IconVerticalSolidList"/>
    <dgm:cxn modelId="{44BDC2B8-9B53-408B-82A8-B62451470887}" srcId="{5CC49844-7D73-4A3E-A45C-A648020EBD96}" destId="{F0A3D003-FA1E-4CC5-90CA-95F01EF0A4D9}" srcOrd="3" destOrd="0" parTransId="{AC3DDBC5-AEAD-4B1D-A5F6-7081F4B236F1}" sibTransId="{C574BAF5-179E-4C38-9FC0-611174BAC796}"/>
    <dgm:cxn modelId="{B9F74CBB-0066-4EEA-913A-5E7FECE90811}" type="presOf" srcId="{5CC49844-7D73-4A3E-A45C-A648020EBD96}" destId="{35EC746B-EB7B-4C96-BE17-583CB9D684C2}" srcOrd="0" destOrd="0" presId="urn:microsoft.com/office/officeart/2018/2/layout/IconVerticalSolidList"/>
    <dgm:cxn modelId="{D52DF3CE-6DF0-4F4E-BB28-DE7BD0A06871}" type="presOf" srcId="{0A179191-33B9-4C07-B325-85BC643D9633}" destId="{06C21AF1-376A-4D02-AC32-9CB0013A4021}" srcOrd="0" destOrd="0" presId="urn:microsoft.com/office/officeart/2018/2/layout/IconVerticalSolidList"/>
    <dgm:cxn modelId="{63BFB1DE-8EB6-42B2-A937-93F94E6B74FD}" srcId="{5CC49844-7D73-4A3E-A45C-A648020EBD96}" destId="{F3BFCF86-D45B-4A80-AC98-CC928B9386EE}" srcOrd="2" destOrd="0" parTransId="{1C5732A7-5BF0-472C-82C6-9BF6E0AE1B01}" sibTransId="{C3D9CF7C-62F1-41D9-B5BB-55077A0AC7A6}"/>
    <dgm:cxn modelId="{533707FC-D8D2-4609-9C9C-2BC9CD922114}" srcId="{5CC49844-7D73-4A3E-A45C-A648020EBD96}" destId="{D289B479-8854-4DD2-B4FE-2D7C415D538D}" srcOrd="4" destOrd="0" parTransId="{14D6E322-BE75-40BB-83C8-FAB90EB5BC93}" sibTransId="{7CA24DCE-1463-4BBF-8341-0B2870A55BF4}"/>
    <dgm:cxn modelId="{9BFE1DFE-AC77-44A1-8635-17847B46C460}" srcId="{5CC49844-7D73-4A3E-A45C-A648020EBD96}" destId="{22AAD21E-29EE-4EF8-9B19-6344623913C1}" srcOrd="0" destOrd="0" parTransId="{7C623818-E559-4EF4-B324-22C54236426A}" sibTransId="{6CCECF63-150E-498C-A4D9-207F8F37B9AC}"/>
    <dgm:cxn modelId="{C6F50EB0-9457-4B9C-B95B-5E7B9ED52C40}" type="presParOf" srcId="{35EC746B-EB7B-4C96-BE17-583CB9D684C2}" destId="{DB970307-5E7C-4774-89C0-F15E91119666}" srcOrd="0" destOrd="0" presId="urn:microsoft.com/office/officeart/2018/2/layout/IconVerticalSolidList"/>
    <dgm:cxn modelId="{4A2C9099-D701-4246-A58F-8CE033F07902}" type="presParOf" srcId="{DB970307-5E7C-4774-89C0-F15E91119666}" destId="{F229E599-AF0E-4B56-B89C-DAAB2C6A7D48}" srcOrd="0" destOrd="0" presId="urn:microsoft.com/office/officeart/2018/2/layout/IconVerticalSolidList"/>
    <dgm:cxn modelId="{F4832049-9206-46BB-9536-16DD84A37C63}" type="presParOf" srcId="{DB970307-5E7C-4774-89C0-F15E91119666}" destId="{E75D19B0-68B0-4B70-BA48-27A135102257}" srcOrd="1" destOrd="0" presId="urn:microsoft.com/office/officeart/2018/2/layout/IconVerticalSolidList"/>
    <dgm:cxn modelId="{4104A7BB-E471-4856-95F9-01E73B3F527D}" type="presParOf" srcId="{DB970307-5E7C-4774-89C0-F15E91119666}" destId="{E66F3782-BBB1-49DE-860B-5B71E08731E8}" srcOrd="2" destOrd="0" presId="urn:microsoft.com/office/officeart/2018/2/layout/IconVerticalSolidList"/>
    <dgm:cxn modelId="{44B3AE46-1296-4AE1-AE54-BADFEF495C44}" type="presParOf" srcId="{DB970307-5E7C-4774-89C0-F15E91119666}" destId="{F0892D0C-421C-4D43-8B5E-30EB9B233F08}" srcOrd="3" destOrd="0" presId="urn:microsoft.com/office/officeart/2018/2/layout/IconVerticalSolidList"/>
    <dgm:cxn modelId="{81D6F658-265D-45BE-B19D-06EEC30A4FC8}" type="presParOf" srcId="{35EC746B-EB7B-4C96-BE17-583CB9D684C2}" destId="{64097428-2C92-438A-BB20-0B1120E0732D}" srcOrd="1" destOrd="0" presId="urn:microsoft.com/office/officeart/2018/2/layout/IconVerticalSolidList"/>
    <dgm:cxn modelId="{DA8C2B9C-F47A-48F3-9FCC-D520E6229026}" type="presParOf" srcId="{35EC746B-EB7B-4C96-BE17-583CB9D684C2}" destId="{3E8DF10E-931C-4763-8FDF-9BC1ADB7B2C2}" srcOrd="2" destOrd="0" presId="urn:microsoft.com/office/officeart/2018/2/layout/IconVerticalSolidList"/>
    <dgm:cxn modelId="{0F9F6C1A-5B4C-4F56-8657-B9BAF90DED8C}" type="presParOf" srcId="{3E8DF10E-931C-4763-8FDF-9BC1ADB7B2C2}" destId="{A076256A-3D52-4F6D-9538-AB6D7B50EC55}" srcOrd="0" destOrd="0" presId="urn:microsoft.com/office/officeart/2018/2/layout/IconVerticalSolidList"/>
    <dgm:cxn modelId="{A8A64346-DEAC-4E90-A4E2-E973CEDA5C42}" type="presParOf" srcId="{3E8DF10E-931C-4763-8FDF-9BC1ADB7B2C2}" destId="{62458D49-29A7-4273-B4C1-25FF2C4903FD}" srcOrd="1" destOrd="0" presId="urn:microsoft.com/office/officeart/2018/2/layout/IconVerticalSolidList"/>
    <dgm:cxn modelId="{3578FC9F-BB92-43F0-8E99-0D0B36A28A35}" type="presParOf" srcId="{3E8DF10E-931C-4763-8FDF-9BC1ADB7B2C2}" destId="{2B8CB5A4-4620-4FF0-A7F3-42BAF99584B4}" srcOrd="2" destOrd="0" presId="urn:microsoft.com/office/officeart/2018/2/layout/IconVerticalSolidList"/>
    <dgm:cxn modelId="{F7E47B43-B831-4450-B1C0-8E1A4549AEB0}" type="presParOf" srcId="{3E8DF10E-931C-4763-8FDF-9BC1ADB7B2C2}" destId="{06C21AF1-376A-4D02-AC32-9CB0013A4021}" srcOrd="3" destOrd="0" presId="urn:microsoft.com/office/officeart/2018/2/layout/IconVerticalSolidList"/>
    <dgm:cxn modelId="{1E23CCB5-166B-4DD5-84A9-E1ED8EE2B905}" type="presParOf" srcId="{35EC746B-EB7B-4C96-BE17-583CB9D684C2}" destId="{77E00B7E-712B-4C22-B001-E3A4A13F401D}" srcOrd="3" destOrd="0" presId="urn:microsoft.com/office/officeart/2018/2/layout/IconVerticalSolidList"/>
    <dgm:cxn modelId="{26E9FCF7-A26A-4768-BFA6-B7AD8F361AD8}" type="presParOf" srcId="{35EC746B-EB7B-4C96-BE17-583CB9D684C2}" destId="{A4C063A5-067F-4FD9-BB5D-A61AC498CA61}" srcOrd="4" destOrd="0" presId="urn:microsoft.com/office/officeart/2018/2/layout/IconVerticalSolidList"/>
    <dgm:cxn modelId="{451421CF-D7BA-4456-8F51-73C3520BDCF0}" type="presParOf" srcId="{A4C063A5-067F-4FD9-BB5D-A61AC498CA61}" destId="{A0680EED-AA5F-44FF-B5D3-20A5D19EEC73}" srcOrd="0" destOrd="0" presId="urn:microsoft.com/office/officeart/2018/2/layout/IconVerticalSolidList"/>
    <dgm:cxn modelId="{21219D95-9B41-4F71-935F-8C7ABA6CDABB}" type="presParOf" srcId="{A4C063A5-067F-4FD9-BB5D-A61AC498CA61}" destId="{21C0A944-951A-4A7A-8FC0-528D9CCA6847}" srcOrd="1" destOrd="0" presId="urn:microsoft.com/office/officeart/2018/2/layout/IconVerticalSolidList"/>
    <dgm:cxn modelId="{F79C1192-8209-4A25-A294-5C43FD2A9922}" type="presParOf" srcId="{A4C063A5-067F-4FD9-BB5D-A61AC498CA61}" destId="{9FBFCD51-AC93-4981-9772-556EBFCFA6B8}" srcOrd="2" destOrd="0" presId="urn:microsoft.com/office/officeart/2018/2/layout/IconVerticalSolidList"/>
    <dgm:cxn modelId="{9767F170-1E50-4447-BA38-43537B605F54}" type="presParOf" srcId="{A4C063A5-067F-4FD9-BB5D-A61AC498CA61}" destId="{6714A848-8D13-4925-97DC-8118CBFD5128}" srcOrd="3" destOrd="0" presId="urn:microsoft.com/office/officeart/2018/2/layout/IconVerticalSolidList"/>
    <dgm:cxn modelId="{5A3FF35B-51F3-41C9-988C-BE0E9EA47E8A}" type="presParOf" srcId="{35EC746B-EB7B-4C96-BE17-583CB9D684C2}" destId="{0B35AFC9-7B79-4C50-8A4E-34447C65C553}" srcOrd="5" destOrd="0" presId="urn:microsoft.com/office/officeart/2018/2/layout/IconVerticalSolidList"/>
    <dgm:cxn modelId="{512B2393-A168-4366-9035-DC2971C4CA11}" type="presParOf" srcId="{35EC746B-EB7B-4C96-BE17-583CB9D684C2}" destId="{BB10DC98-0514-4274-B14C-8780BC3276A7}" srcOrd="6" destOrd="0" presId="urn:microsoft.com/office/officeart/2018/2/layout/IconVerticalSolidList"/>
    <dgm:cxn modelId="{F69EF18E-0CC1-43CA-AEEE-FC8830080E4A}" type="presParOf" srcId="{BB10DC98-0514-4274-B14C-8780BC3276A7}" destId="{113CC132-B41F-405A-85C9-E36C2A9ABF47}" srcOrd="0" destOrd="0" presId="urn:microsoft.com/office/officeart/2018/2/layout/IconVerticalSolidList"/>
    <dgm:cxn modelId="{82EDD4A4-5DB5-4154-BE64-F10A16D059E2}" type="presParOf" srcId="{BB10DC98-0514-4274-B14C-8780BC3276A7}" destId="{FEA25B13-A0B1-4F0B-992F-469EBEDEE0DC}" srcOrd="1" destOrd="0" presId="urn:microsoft.com/office/officeart/2018/2/layout/IconVerticalSolidList"/>
    <dgm:cxn modelId="{488C5E33-DB55-4502-83FB-CDD2793E096E}" type="presParOf" srcId="{BB10DC98-0514-4274-B14C-8780BC3276A7}" destId="{784E3252-01E7-47F4-94C3-EB7AB28FF60D}" srcOrd="2" destOrd="0" presId="urn:microsoft.com/office/officeart/2018/2/layout/IconVerticalSolidList"/>
    <dgm:cxn modelId="{91FF9529-231E-45D3-8719-22A4185D5D70}" type="presParOf" srcId="{BB10DC98-0514-4274-B14C-8780BC3276A7}" destId="{C8381A19-4754-4C56-8F2E-6973A700F965}" srcOrd="3" destOrd="0" presId="urn:microsoft.com/office/officeart/2018/2/layout/IconVerticalSolidList"/>
    <dgm:cxn modelId="{DEDDD044-C6A6-4DA7-A2E6-A13CEE54E37B}" type="presParOf" srcId="{35EC746B-EB7B-4C96-BE17-583CB9D684C2}" destId="{BDA65544-C260-4EE0-BA0D-04CBCEF444E8}" srcOrd="7" destOrd="0" presId="urn:microsoft.com/office/officeart/2018/2/layout/IconVerticalSolidList"/>
    <dgm:cxn modelId="{7A25489E-BCB1-45B3-8D50-84B462D4A4FB}" type="presParOf" srcId="{35EC746B-EB7B-4C96-BE17-583CB9D684C2}" destId="{FF8C18BC-2672-4EA6-8126-9B3E98EE853A}" srcOrd="8" destOrd="0" presId="urn:microsoft.com/office/officeart/2018/2/layout/IconVerticalSolidList"/>
    <dgm:cxn modelId="{613C9DE3-A1CD-4A28-8CDA-7DAA034F2108}" type="presParOf" srcId="{FF8C18BC-2672-4EA6-8126-9B3E98EE853A}" destId="{2A89508E-DB68-424E-B0D1-E046C3FFE004}" srcOrd="0" destOrd="0" presId="urn:microsoft.com/office/officeart/2018/2/layout/IconVerticalSolidList"/>
    <dgm:cxn modelId="{E04A8AE2-1DBF-4834-A970-C3373D3E9A8A}" type="presParOf" srcId="{FF8C18BC-2672-4EA6-8126-9B3E98EE853A}" destId="{84C05661-13B2-4A09-92DC-A6D88EA7C2DC}" srcOrd="1" destOrd="0" presId="urn:microsoft.com/office/officeart/2018/2/layout/IconVerticalSolidList"/>
    <dgm:cxn modelId="{EB03BFF6-FFDB-45ED-B50E-12B334633432}" type="presParOf" srcId="{FF8C18BC-2672-4EA6-8126-9B3E98EE853A}" destId="{3A1ED11D-E44B-4E85-AFE8-42028520F641}" srcOrd="2" destOrd="0" presId="urn:microsoft.com/office/officeart/2018/2/layout/IconVerticalSolidList"/>
    <dgm:cxn modelId="{84C35BA2-6AA4-4B8A-909E-92560BBF52BD}" type="presParOf" srcId="{FF8C18BC-2672-4EA6-8126-9B3E98EE853A}" destId="{7CE6CBAB-3627-41F0-A521-2DB036374B4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29E599-AF0E-4B56-B89C-DAAB2C6A7D48}">
      <dsp:nvSpPr>
        <dsp:cNvPr id="0" name=""/>
        <dsp:cNvSpPr/>
      </dsp:nvSpPr>
      <dsp:spPr>
        <a:xfrm>
          <a:off x="0" y="4324"/>
          <a:ext cx="6910445" cy="92113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5D19B0-68B0-4B70-BA48-27A135102257}">
      <dsp:nvSpPr>
        <dsp:cNvPr id="0" name=""/>
        <dsp:cNvSpPr/>
      </dsp:nvSpPr>
      <dsp:spPr>
        <a:xfrm>
          <a:off x="278642" y="211579"/>
          <a:ext cx="506622" cy="506622"/>
        </a:xfrm>
        <a:prstGeom prst="rect">
          <a:avLst/>
        </a:prstGeom>
        <a:blipFill>
          <a:blip xmlns:r="http://schemas.openxmlformats.org/officeDocument/2006/relationships" r:embed="rId1" cstate="screen">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892D0C-421C-4D43-8B5E-30EB9B233F08}">
      <dsp:nvSpPr>
        <dsp:cNvPr id="0" name=""/>
        <dsp:cNvSpPr/>
      </dsp:nvSpPr>
      <dsp:spPr>
        <a:xfrm>
          <a:off x="1063907" y="4324"/>
          <a:ext cx="5846537" cy="921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486" tIns="97486" rIns="97486" bIns="97486" numCol="1" spcCol="1270" anchor="ctr" anchorCtr="0">
          <a:noAutofit/>
        </a:bodyPr>
        <a:lstStyle/>
        <a:p>
          <a:pPr marL="0" lvl="0" indent="0" algn="l" defTabSz="844550">
            <a:lnSpc>
              <a:spcPct val="100000"/>
            </a:lnSpc>
            <a:spcBef>
              <a:spcPct val="0"/>
            </a:spcBef>
            <a:spcAft>
              <a:spcPct val="35000"/>
            </a:spcAft>
            <a:buNone/>
          </a:pPr>
          <a:r>
            <a:rPr lang="en-US" sz="1900" kern="1200" dirty="0"/>
            <a:t>WQX is a ‘standardized’ based approach for </a:t>
          </a:r>
          <a:r>
            <a:rPr lang="en-US" sz="1900" u="sng" kern="1200" dirty="0"/>
            <a:t>sharing</a:t>
          </a:r>
          <a:r>
            <a:rPr lang="en-US" sz="1900" kern="1200" dirty="0"/>
            <a:t> water quality monitoring data of various types</a:t>
          </a:r>
        </a:p>
      </dsp:txBody>
      <dsp:txXfrm>
        <a:off x="1063907" y="4324"/>
        <a:ext cx="5846537" cy="921131"/>
      </dsp:txXfrm>
    </dsp:sp>
    <dsp:sp modelId="{A076256A-3D52-4F6D-9538-AB6D7B50EC55}">
      <dsp:nvSpPr>
        <dsp:cNvPr id="0" name=""/>
        <dsp:cNvSpPr/>
      </dsp:nvSpPr>
      <dsp:spPr>
        <a:xfrm>
          <a:off x="0" y="1155739"/>
          <a:ext cx="6910445" cy="92113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458D49-29A7-4273-B4C1-25FF2C4903FD}">
      <dsp:nvSpPr>
        <dsp:cNvPr id="0" name=""/>
        <dsp:cNvSpPr/>
      </dsp:nvSpPr>
      <dsp:spPr>
        <a:xfrm>
          <a:off x="278642" y="1362994"/>
          <a:ext cx="506622" cy="506622"/>
        </a:xfrm>
        <a:prstGeom prst="rect">
          <a:avLst/>
        </a:prstGeom>
        <a:blipFill>
          <a:blip xmlns:r="http://schemas.openxmlformats.org/officeDocument/2006/relationships"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C21AF1-376A-4D02-AC32-9CB0013A4021}">
      <dsp:nvSpPr>
        <dsp:cNvPr id="0" name=""/>
        <dsp:cNvSpPr/>
      </dsp:nvSpPr>
      <dsp:spPr>
        <a:xfrm>
          <a:off x="1063907" y="1155739"/>
          <a:ext cx="5846537" cy="921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486" tIns="97486" rIns="97486" bIns="97486" numCol="1" spcCol="1270" anchor="ctr" anchorCtr="0">
          <a:noAutofit/>
        </a:bodyPr>
        <a:lstStyle/>
        <a:p>
          <a:pPr marL="0" lvl="0" indent="0" algn="l" defTabSz="844550">
            <a:lnSpc>
              <a:spcPct val="100000"/>
            </a:lnSpc>
            <a:spcBef>
              <a:spcPct val="0"/>
            </a:spcBef>
            <a:spcAft>
              <a:spcPct val="35000"/>
            </a:spcAft>
            <a:buNone/>
          </a:pPr>
          <a:r>
            <a:rPr lang="en-US" sz="1900" kern="1200"/>
            <a:t>WQX defines a common data model for communicating water quality data (sample data)</a:t>
          </a:r>
        </a:p>
      </dsp:txBody>
      <dsp:txXfrm>
        <a:off x="1063907" y="1155739"/>
        <a:ext cx="5846537" cy="921131"/>
      </dsp:txXfrm>
    </dsp:sp>
    <dsp:sp modelId="{A0680EED-AA5F-44FF-B5D3-20A5D19EEC73}">
      <dsp:nvSpPr>
        <dsp:cNvPr id="0" name=""/>
        <dsp:cNvSpPr/>
      </dsp:nvSpPr>
      <dsp:spPr>
        <a:xfrm>
          <a:off x="0" y="2307154"/>
          <a:ext cx="6910445" cy="92113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C0A944-951A-4A7A-8FC0-528D9CCA6847}">
      <dsp:nvSpPr>
        <dsp:cNvPr id="0" name=""/>
        <dsp:cNvSpPr/>
      </dsp:nvSpPr>
      <dsp:spPr>
        <a:xfrm>
          <a:off x="278642" y="2514409"/>
          <a:ext cx="506622" cy="506622"/>
        </a:xfrm>
        <a:prstGeom prst="rect">
          <a:avLst/>
        </a:prstGeom>
        <a:blipFill>
          <a:blip xmlns:r="http://schemas.openxmlformats.org/officeDocument/2006/relationships"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14A848-8D13-4925-97DC-8118CBFD5128}">
      <dsp:nvSpPr>
        <dsp:cNvPr id="0" name=""/>
        <dsp:cNvSpPr/>
      </dsp:nvSpPr>
      <dsp:spPr>
        <a:xfrm>
          <a:off x="1063907" y="2307154"/>
          <a:ext cx="5846537" cy="921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486" tIns="97486" rIns="97486" bIns="97486" numCol="1" spcCol="1270" anchor="ctr" anchorCtr="0">
          <a:noAutofit/>
        </a:bodyPr>
        <a:lstStyle/>
        <a:p>
          <a:pPr marL="0" lvl="0" indent="0" algn="l" defTabSz="844550">
            <a:lnSpc>
              <a:spcPct val="100000"/>
            </a:lnSpc>
            <a:spcBef>
              <a:spcPct val="0"/>
            </a:spcBef>
            <a:spcAft>
              <a:spcPct val="35000"/>
            </a:spcAft>
            <a:buNone/>
          </a:pPr>
          <a:r>
            <a:rPr lang="en-US" sz="1900" kern="1200"/>
            <a:t>Designed to be automated</a:t>
          </a:r>
        </a:p>
      </dsp:txBody>
      <dsp:txXfrm>
        <a:off x="1063907" y="2307154"/>
        <a:ext cx="5846537" cy="921131"/>
      </dsp:txXfrm>
    </dsp:sp>
    <dsp:sp modelId="{113CC132-B41F-405A-85C9-E36C2A9ABF47}">
      <dsp:nvSpPr>
        <dsp:cNvPr id="0" name=""/>
        <dsp:cNvSpPr/>
      </dsp:nvSpPr>
      <dsp:spPr>
        <a:xfrm>
          <a:off x="0" y="3458569"/>
          <a:ext cx="6910445" cy="92113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A25B13-A0B1-4F0B-992F-469EBEDEE0DC}">
      <dsp:nvSpPr>
        <dsp:cNvPr id="0" name=""/>
        <dsp:cNvSpPr/>
      </dsp:nvSpPr>
      <dsp:spPr>
        <a:xfrm>
          <a:off x="278642" y="3665824"/>
          <a:ext cx="506622" cy="506622"/>
        </a:xfrm>
        <a:prstGeom prst="rect">
          <a:avLst/>
        </a:prstGeom>
        <a:blipFill>
          <a:blip xmlns:r="http://schemas.openxmlformats.org/officeDocument/2006/relationships"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381A19-4754-4C56-8F2E-6973A700F965}">
      <dsp:nvSpPr>
        <dsp:cNvPr id="0" name=""/>
        <dsp:cNvSpPr/>
      </dsp:nvSpPr>
      <dsp:spPr>
        <a:xfrm>
          <a:off x="1063907" y="3458569"/>
          <a:ext cx="5846537" cy="921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486" tIns="97486" rIns="97486" bIns="97486" numCol="1" spcCol="1270" anchor="ctr" anchorCtr="0">
          <a:noAutofit/>
        </a:bodyPr>
        <a:lstStyle/>
        <a:p>
          <a:pPr marL="0" lvl="0" indent="0" algn="l" defTabSz="844550">
            <a:lnSpc>
              <a:spcPct val="100000"/>
            </a:lnSpc>
            <a:spcBef>
              <a:spcPct val="0"/>
            </a:spcBef>
            <a:spcAft>
              <a:spcPct val="35000"/>
            </a:spcAft>
            <a:buNone/>
          </a:pPr>
          <a:r>
            <a:rPr lang="en-US" sz="1900" kern="1200" dirty="0"/>
            <a:t>The structure of partner data systems don’t matter, so long as they can map data to WQX standards</a:t>
          </a:r>
        </a:p>
      </dsp:txBody>
      <dsp:txXfrm>
        <a:off x="1063907" y="3458569"/>
        <a:ext cx="5846537" cy="921131"/>
      </dsp:txXfrm>
    </dsp:sp>
    <dsp:sp modelId="{2A89508E-DB68-424E-B0D1-E046C3FFE004}">
      <dsp:nvSpPr>
        <dsp:cNvPr id="0" name=""/>
        <dsp:cNvSpPr/>
      </dsp:nvSpPr>
      <dsp:spPr>
        <a:xfrm>
          <a:off x="0" y="4609984"/>
          <a:ext cx="6910445" cy="92113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C05661-13B2-4A09-92DC-A6D88EA7C2DC}">
      <dsp:nvSpPr>
        <dsp:cNvPr id="0" name=""/>
        <dsp:cNvSpPr/>
      </dsp:nvSpPr>
      <dsp:spPr>
        <a:xfrm>
          <a:off x="278642" y="4817239"/>
          <a:ext cx="506622" cy="506622"/>
        </a:xfrm>
        <a:prstGeom prst="rect">
          <a:avLst/>
        </a:prstGeom>
        <a:blipFill>
          <a:blip xmlns:r="http://schemas.openxmlformats.org/officeDocument/2006/relationships"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E6CBAB-3627-41F0-A521-2DB036374B40}">
      <dsp:nvSpPr>
        <dsp:cNvPr id="0" name=""/>
        <dsp:cNvSpPr/>
      </dsp:nvSpPr>
      <dsp:spPr>
        <a:xfrm>
          <a:off x="1063907" y="4609984"/>
          <a:ext cx="5846537" cy="921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486" tIns="97486" rIns="97486" bIns="97486" numCol="1" spcCol="1270" anchor="ctr" anchorCtr="0">
          <a:noAutofit/>
        </a:bodyPr>
        <a:lstStyle/>
        <a:p>
          <a:pPr marL="0" lvl="0" indent="0" algn="l" defTabSz="844550">
            <a:lnSpc>
              <a:spcPct val="100000"/>
            </a:lnSpc>
            <a:spcBef>
              <a:spcPct val="0"/>
            </a:spcBef>
            <a:spcAft>
              <a:spcPct val="35000"/>
            </a:spcAft>
            <a:buNone/>
          </a:pPr>
          <a:r>
            <a:rPr lang="en-US" sz="1900" kern="1200" dirty="0"/>
            <a:t>Many ways to prepare and submit data to WQX: including direct submissions, </a:t>
          </a:r>
          <a:r>
            <a:rPr lang="en-US" sz="1900" kern="1200" dirty="0" err="1"/>
            <a:t>WQXWeb</a:t>
          </a:r>
          <a:r>
            <a:rPr lang="en-US" sz="1900" kern="1200" dirty="0"/>
            <a:t>, and 3</a:t>
          </a:r>
          <a:r>
            <a:rPr lang="en-US" sz="1900" kern="1200" baseline="30000" dirty="0"/>
            <a:t>rd</a:t>
          </a:r>
          <a:r>
            <a:rPr lang="en-US" sz="1900" kern="1200" dirty="0"/>
            <a:t> party apps </a:t>
          </a:r>
        </a:p>
      </dsp:txBody>
      <dsp:txXfrm>
        <a:off x="1063907" y="4609984"/>
        <a:ext cx="5846537" cy="92113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CFEDD5-ADFC-45FB-A7C8-5EDADB91B6D9}" type="datetimeFigureOut">
              <a:rPr lang="en-US" smtClean="0"/>
              <a:t>2/14/2023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A8A8C3-622A-44E7-87C0-8C94C22AD155}" type="slidenum">
              <a:rPr lang="en-US" smtClean="0"/>
              <a:t>‹#›</a:t>
            </a:fld>
            <a:endParaRPr lang="en-US"/>
          </a:p>
        </p:txBody>
      </p:sp>
    </p:spTree>
    <p:extLst>
      <p:ext uri="{BB962C8B-B14F-4D97-AF65-F5344CB8AC3E}">
        <p14:creationId xmlns:p14="http://schemas.microsoft.com/office/powerpoint/2010/main" val="2425184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Hi everyone,</a:t>
            </a:r>
          </a:p>
          <a:p>
            <a:endParaRPr lang="en-US" sz="1100" dirty="0"/>
          </a:p>
          <a:p>
            <a:r>
              <a:rPr lang="en-US" sz="1100" dirty="0"/>
              <a:t>I’m Adam Griggs from EPA’s Water Data Integration Branch, in the Office of Water, and I’m excited to be presenting today </a:t>
            </a:r>
            <a:r>
              <a:rPr lang="en-US" sz="1100" dirty="0">
                <a:effectLst/>
                <a:latin typeface="Calibri" panose="020F0502020204030204" pitchFamily="34" charset="0"/>
                <a:ea typeface="Calibri" panose="020F0502020204030204" pitchFamily="34" charset="0"/>
                <a:cs typeface="Times New Roman" panose="02020603050405020304" pitchFamily="18" charset="0"/>
              </a:rPr>
              <a:t>as part of the EPA’s Watershed Academy. The title of our webcast is Turning Water Data into Public Information, and we’ll be hearing from several speakers and programs who are doing just that. First, I’d like to set the groundwork for our presentations, and introduce some concepts that should help frame the information and examples that will follow.</a:t>
            </a:r>
          </a:p>
          <a:p>
            <a:endParaRPr lang="en-US" sz="1100" dirty="0">
              <a:effectLst/>
              <a:latin typeface="Calibri" panose="020F0502020204030204" pitchFamily="34" charset="0"/>
              <a:cs typeface="Times New Roman" panose="02020603050405020304" pitchFamily="18" charset="0"/>
            </a:endParaRPr>
          </a:p>
          <a:p>
            <a:r>
              <a:rPr lang="en-US" sz="1100" dirty="0"/>
              <a:t>We’ll talk briefly about the challenges of turning data into public information, identify best practices for organizing monitoring data and integrating local data with national data systems, and share examples of data management strategies being deployed across the country.</a:t>
            </a:r>
          </a:p>
          <a:p>
            <a:endParaRPr lang="en-US" sz="1100" dirty="0"/>
          </a:p>
          <a:p>
            <a:r>
              <a:rPr lang="en-US" sz="1100" dirty="0"/>
              <a:t>The screenshot below is from How’s My Waterway, and if you’ve attended these webcast before you are probably already familiar, but if you’re not I encourage you to visit (just not now), or watch a recording of my teammates presenting on HMW here before. HMW is a public information portal about our waters where you can view information about your local waters through a variety of topics. Each “topic” tends to represent a data stream that the system is reading in to show you. HMW does not store or manage any data itself. It simply reads data in from a variety of open public systems like the EPA’s Water Quality Portal, ATTAINS data system, or the ECHO database, etc.</a:t>
            </a:r>
          </a:p>
          <a:p>
            <a:endParaRPr lang="en-US" sz="1100" dirty="0"/>
          </a:p>
          <a:p>
            <a:r>
              <a:rPr lang="en-US" sz="1100" dirty="0"/>
              <a:t>It is but one example of how you can collect water data and try to communicate it as public information and serves as an example of the ways that you can integrate data from web services. The </a:t>
            </a:r>
            <a:r>
              <a:rPr lang="en-US" sz="1100" dirty="0">
                <a:effectLst/>
                <a:latin typeface="Calibri" panose="020F0502020204030204" pitchFamily="34" charset="0"/>
                <a:ea typeface="Calibri" panose="020F0502020204030204" pitchFamily="34" charset="0"/>
              </a:rPr>
              <a:t>How’s My Waterway team released several enhancements to the monitoring tab on 9/01/22 including the ability to view monitoring data by watershed anywhere from the late 1800s to 2022 by selecting a date range. Separate monitoring location pages were also added which include ways to dig deeper into the data, view it on a chart by characteristic group and filter the data before downloading. But that data takes quite the journey to get here.</a:t>
            </a:r>
            <a:endParaRPr lang="en-US" sz="1100" dirty="0">
              <a:effectLst/>
              <a:latin typeface="Times New Roman" panose="02020603050405020304" pitchFamily="18" charset="0"/>
              <a:ea typeface="Calibri" panose="020F0502020204030204" pitchFamily="34" charset="0"/>
            </a:endParaRPr>
          </a:p>
          <a:p>
            <a:endParaRPr lang="en-US" sz="1799" dirty="0"/>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3199CD-3E1B-4AE6-990F-76F925F5EA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2959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we collect from our watersheds is inherently messy. Not in the sense that we get messy collecting it, but that in the pursuit of gathering information about our watersheds, we inevitably end up combining data from visual observations, field measurements, lab samples, biological samples we score into metrics, and geospatial data, just to name a few. Along the way, we have to manage, and process that data, assess its quality, and combine datasets together so that we might ask and answer questions about the conditions of our waters, or use that data to guide our work to protect and restore them. Providing public information about our waters is essential for both the safety of public water users but also the waters alike in that informing the public helps raise support for restoration. </a:t>
            </a:r>
          </a:p>
          <a:p>
            <a:endParaRPr lang="en-US" dirty="0"/>
          </a:p>
          <a:p>
            <a:r>
              <a:rPr lang="en-US" dirty="0"/>
              <a:t>Public information does not usually look like data. In order to be communicated effectively, it often helps to provide summaries and conclusions over raw data, or to develop and deploy scoring systems that easily indicate condition by color or grade. There are many steps taken in order to move messy raw data to polished communication products. One term for this process is the Lifecycle of Data.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3199CD-3E1B-4AE6-990F-76F925F5EA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2735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EPA, and nationally here in the US. The standard for describing and sharing water data from surface waters is the Water Quality Exchange or WQX. WQX forms a foundation for connected and integrated public water data. In our systems, data shared through WQX are warehoused and served in the Water Quality Portal. In addition to serving users with downloadable datasets, the WQP also supplies data as web services which allow other web-based applications like How’s My Waterway to query, retrieve, and display data through the web. In our connected systems, WQX provides the Standard, WQP serves as the data warehouse, and How’s My Waterway presents that data as publicly accessible information. In the examples we look at today, all integrate with these systems at some point.</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3199CD-3E1B-4AE6-990F-76F925F5EA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31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3199CD-3E1B-4AE6-990F-76F925F5EA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9045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3199CD-3E1B-4AE6-990F-76F925F5EA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4675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we take these three national data systems, we can line them up over the Lifecycle of Water Data to see where they can assist with tackling these steps. Many programs across the country these days point part of their data flow to or through these same systems.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many parts of the country there may be a regional monitoring program that collects and assembles the data from data collectors across their region. Often, these system help to achieve certain data sharing or public communication goals for those who have collected that data. Increasingly often, we are also seeing these Hubs connect their data to the National Water Data Systems by uploading their assembled data to WQX on behalf of the numerous data collectors, and/or retrieving data from the WQP to integrate in their data viewer.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We will see examples of each in today’s presentations.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3199CD-3E1B-4AE6-990F-76F925F5EA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1213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261568-2D38-418A-8732-74DE766E95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5173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261568-2D38-418A-8732-74DE766E95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9216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18831-BA53-B6AA-1C24-935945CD19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5378F0-2781-E406-69FD-40D32298CB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8FC71AA-8532-2F28-E255-17343693DFE4}"/>
              </a:ext>
            </a:extLst>
          </p:cNvPr>
          <p:cNvSpPr>
            <a:spLocks noGrp="1"/>
          </p:cNvSpPr>
          <p:nvPr>
            <p:ph type="dt" sz="half" idx="10"/>
          </p:nvPr>
        </p:nvSpPr>
        <p:spPr/>
        <p:txBody>
          <a:bodyPr/>
          <a:lstStyle/>
          <a:p>
            <a:fld id="{E64E4195-D1E5-40F3-AF46-14D37DAB7808}" type="datetimeFigureOut">
              <a:rPr lang="en-US" smtClean="0"/>
              <a:t>2/14/2023</a:t>
            </a:fld>
            <a:endParaRPr lang="en-US"/>
          </a:p>
        </p:txBody>
      </p:sp>
      <p:sp>
        <p:nvSpPr>
          <p:cNvPr id="5" name="Footer Placeholder 4">
            <a:extLst>
              <a:ext uri="{FF2B5EF4-FFF2-40B4-BE49-F238E27FC236}">
                <a16:creationId xmlns:a16="http://schemas.microsoft.com/office/drawing/2014/main" id="{ABB65228-8FDF-30A5-311E-5D5560647A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D14C0B-3575-49FD-31CF-70ED3B83587C}"/>
              </a:ext>
            </a:extLst>
          </p:cNvPr>
          <p:cNvSpPr>
            <a:spLocks noGrp="1"/>
          </p:cNvSpPr>
          <p:nvPr>
            <p:ph type="sldNum" sz="quarter" idx="12"/>
          </p:nvPr>
        </p:nvSpPr>
        <p:spPr/>
        <p:txBody>
          <a:bodyPr/>
          <a:lstStyle/>
          <a:p>
            <a:fld id="{88B77CD5-1B34-4EAD-BAE0-DC0EB26679BD}" type="slidenum">
              <a:rPr lang="en-US" smtClean="0"/>
              <a:t>‹#›</a:t>
            </a:fld>
            <a:endParaRPr lang="en-US"/>
          </a:p>
        </p:txBody>
      </p:sp>
    </p:spTree>
    <p:extLst>
      <p:ext uri="{BB962C8B-B14F-4D97-AF65-F5344CB8AC3E}">
        <p14:creationId xmlns:p14="http://schemas.microsoft.com/office/powerpoint/2010/main" val="2111297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789D9-2B40-037F-B452-DEF4063AE50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8E65F2-44CB-7EDB-7FCE-C550F84616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E1C97C-44BC-1260-A35B-7C4E69DD691B}"/>
              </a:ext>
            </a:extLst>
          </p:cNvPr>
          <p:cNvSpPr>
            <a:spLocks noGrp="1"/>
          </p:cNvSpPr>
          <p:nvPr>
            <p:ph type="dt" sz="half" idx="10"/>
          </p:nvPr>
        </p:nvSpPr>
        <p:spPr/>
        <p:txBody>
          <a:bodyPr/>
          <a:lstStyle/>
          <a:p>
            <a:fld id="{E64E4195-D1E5-40F3-AF46-14D37DAB7808}" type="datetimeFigureOut">
              <a:rPr lang="en-US" smtClean="0"/>
              <a:t>2/14/2023</a:t>
            </a:fld>
            <a:endParaRPr lang="en-US"/>
          </a:p>
        </p:txBody>
      </p:sp>
      <p:sp>
        <p:nvSpPr>
          <p:cNvPr id="5" name="Footer Placeholder 4">
            <a:extLst>
              <a:ext uri="{FF2B5EF4-FFF2-40B4-BE49-F238E27FC236}">
                <a16:creationId xmlns:a16="http://schemas.microsoft.com/office/drawing/2014/main" id="{B926826E-F9B3-E504-DED0-1BB2B05D58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646545-3C2E-52AC-EE9B-8561C76025BB}"/>
              </a:ext>
            </a:extLst>
          </p:cNvPr>
          <p:cNvSpPr>
            <a:spLocks noGrp="1"/>
          </p:cNvSpPr>
          <p:nvPr>
            <p:ph type="sldNum" sz="quarter" idx="12"/>
          </p:nvPr>
        </p:nvSpPr>
        <p:spPr/>
        <p:txBody>
          <a:bodyPr/>
          <a:lstStyle/>
          <a:p>
            <a:fld id="{88B77CD5-1B34-4EAD-BAE0-DC0EB26679BD}" type="slidenum">
              <a:rPr lang="en-US" smtClean="0"/>
              <a:t>‹#›</a:t>
            </a:fld>
            <a:endParaRPr lang="en-US"/>
          </a:p>
        </p:txBody>
      </p:sp>
    </p:spTree>
    <p:extLst>
      <p:ext uri="{BB962C8B-B14F-4D97-AF65-F5344CB8AC3E}">
        <p14:creationId xmlns:p14="http://schemas.microsoft.com/office/powerpoint/2010/main" val="3484780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9CD91D-D619-C6B2-ED39-3CD83B5C109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D81BF8-73B2-CB62-A50D-E4543FEDDAB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861DDA-0552-A7F3-1C98-73D5D60FA382}"/>
              </a:ext>
            </a:extLst>
          </p:cNvPr>
          <p:cNvSpPr>
            <a:spLocks noGrp="1"/>
          </p:cNvSpPr>
          <p:nvPr>
            <p:ph type="dt" sz="half" idx="10"/>
          </p:nvPr>
        </p:nvSpPr>
        <p:spPr/>
        <p:txBody>
          <a:bodyPr/>
          <a:lstStyle/>
          <a:p>
            <a:fld id="{E64E4195-D1E5-40F3-AF46-14D37DAB7808}" type="datetimeFigureOut">
              <a:rPr lang="en-US" smtClean="0"/>
              <a:t>2/14/2023</a:t>
            </a:fld>
            <a:endParaRPr lang="en-US"/>
          </a:p>
        </p:txBody>
      </p:sp>
      <p:sp>
        <p:nvSpPr>
          <p:cNvPr id="5" name="Footer Placeholder 4">
            <a:extLst>
              <a:ext uri="{FF2B5EF4-FFF2-40B4-BE49-F238E27FC236}">
                <a16:creationId xmlns:a16="http://schemas.microsoft.com/office/drawing/2014/main" id="{1E091167-3711-E814-6036-DE11210E4D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F471FB-0CB6-F520-E078-F6F844E8F99C}"/>
              </a:ext>
            </a:extLst>
          </p:cNvPr>
          <p:cNvSpPr>
            <a:spLocks noGrp="1"/>
          </p:cNvSpPr>
          <p:nvPr>
            <p:ph type="sldNum" sz="quarter" idx="12"/>
          </p:nvPr>
        </p:nvSpPr>
        <p:spPr/>
        <p:txBody>
          <a:bodyPr/>
          <a:lstStyle/>
          <a:p>
            <a:fld id="{88B77CD5-1B34-4EAD-BAE0-DC0EB26679BD}" type="slidenum">
              <a:rPr lang="en-US" smtClean="0"/>
              <a:t>‹#›</a:t>
            </a:fld>
            <a:endParaRPr lang="en-US"/>
          </a:p>
        </p:txBody>
      </p:sp>
    </p:spTree>
    <p:extLst>
      <p:ext uri="{BB962C8B-B14F-4D97-AF65-F5344CB8AC3E}">
        <p14:creationId xmlns:p14="http://schemas.microsoft.com/office/powerpoint/2010/main" val="2565397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65F47-B630-31BF-D6AE-EEE2699977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E27937-2A14-8F1B-5385-4F47848B5E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25B963-71C7-885A-5D92-88AD5A283045}"/>
              </a:ext>
            </a:extLst>
          </p:cNvPr>
          <p:cNvSpPr>
            <a:spLocks noGrp="1"/>
          </p:cNvSpPr>
          <p:nvPr>
            <p:ph type="dt" sz="half" idx="10"/>
          </p:nvPr>
        </p:nvSpPr>
        <p:spPr/>
        <p:txBody>
          <a:bodyPr/>
          <a:lstStyle/>
          <a:p>
            <a:fld id="{E64E4195-D1E5-40F3-AF46-14D37DAB7808}" type="datetimeFigureOut">
              <a:rPr lang="en-US" smtClean="0"/>
              <a:t>2/14/2023</a:t>
            </a:fld>
            <a:endParaRPr lang="en-US"/>
          </a:p>
        </p:txBody>
      </p:sp>
      <p:sp>
        <p:nvSpPr>
          <p:cNvPr id="5" name="Footer Placeholder 4">
            <a:extLst>
              <a:ext uri="{FF2B5EF4-FFF2-40B4-BE49-F238E27FC236}">
                <a16:creationId xmlns:a16="http://schemas.microsoft.com/office/drawing/2014/main" id="{3F88CA3E-C6A8-6457-0384-75B28C71BC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F3B856-D288-8E19-A2CA-44DF4A109837}"/>
              </a:ext>
            </a:extLst>
          </p:cNvPr>
          <p:cNvSpPr>
            <a:spLocks noGrp="1"/>
          </p:cNvSpPr>
          <p:nvPr>
            <p:ph type="sldNum" sz="quarter" idx="12"/>
          </p:nvPr>
        </p:nvSpPr>
        <p:spPr/>
        <p:txBody>
          <a:bodyPr/>
          <a:lstStyle/>
          <a:p>
            <a:fld id="{88B77CD5-1B34-4EAD-BAE0-DC0EB26679BD}" type="slidenum">
              <a:rPr lang="en-US" smtClean="0"/>
              <a:t>‹#›</a:t>
            </a:fld>
            <a:endParaRPr lang="en-US"/>
          </a:p>
        </p:txBody>
      </p:sp>
    </p:spTree>
    <p:extLst>
      <p:ext uri="{BB962C8B-B14F-4D97-AF65-F5344CB8AC3E}">
        <p14:creationId xmlns:p14="http://schemas.microsoft.com/office/powerpoint/2010/main" val="1322569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1D8BC-2CE5-9506-4A1B-328D3E3B05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9807CE-7FEE-AE4F-82DB-A992AE5CDF4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D8A011-CB29-BF84-A8E2-553EF43382E6}"/>
              </a:ext>
            </a:extLst>
          </p:cNvPr>
          <p:cNvSpPr>
            <a:spLocks noGrp="1"/>
          </p:cNvSpPr>
          <p:nvPr>
            <p:ph type="dt" sz="half" idx="10"/>
          </p:nvPr>
        </p:nvSpPr>
        <p:spPr/>
        <p:txBody>
          <a:bodyPr/>
          <a:lstStyle/>
          <a:p>
            <a:fld id="{E64E4195-D1E5-40F3-AF46-14D37DAB7808}" type="datetimeFigureOut">
              <a:rPr lang="en-US" smtClean="0"/>
              <a:t>2/14/2023</a:t>
            </a:fld>
            <a:endParaRPr lang="en-US"/>
          </a:p>
        </p:txBody>
      </p:sp>
      <p:sp>
        <p:nvSpPr>
          <p:cNvPr id="5" name="Footer Placeholder 4">
            <a:extLst>
              <a:ext uri="{FF2B5EF4-FFF2-40B4-BE49-F238E27FC236}">
                <a16:creationId xmlns:a16="http://schemas.microsoft.com/office/drawing/2014/main" id="{8E6F5464-9D10-699E-7FD8-582557080B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BC021E-05E4-FB11-6F65-4888ABA14FE0}"/>
              </a:ext>
            </a:extLst>
          </p:cNvPr>
          <p:cNvSpPr>
            <a:spLocks noGrp="1"/>
          </p:cNvSpPr>
          <p:nvPr>
            <p:ph type="sldNum" sz="quarter" idx="12"/>
          </p:nvPr>
        </p:nvSpPr>
        <p:spPr/>
        <p:txBody>
          <a:bodyPr/>
          <a:lstStyle/>
          <a:p>
            <a:fld id="{88B77CD5-1B34-4EAD-BAE0-DC0EB26679BD}" type="slidenum">
              <a:rPr lang="en-US" smtClean="0"/>
              <a:t>‹#›</a:t>
            </a:fld>
            <a:endParaRPr lang="en-US"/>
          </a:p>
        </p:txBody>
      </p:sp>
    </p:spTree>
    <p:extLst>
      <p:ext uri="{BB962C8B-B14F-4D97-AF65-F5344CB8AC3E}">
        <p14:creationId xmlns:p14="http://schemas.microsoft.com/office/powerpoint/2010/main" val="536889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824D9-7A6D-6389-8930-3BAB49B7F1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6AFA36-51B8-45D2-91CE-1C31F2D4B05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3815DF-2A76-28DC-D55A-1A5D8179FC0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80D6C5D-6136-00D6-9533-3FC5609B8D22}"/>
              </a:ext>
            </a:extLst>
          </p:cNvPr>
          <p:cNvSpPr>
            <a:spLocks noGrp="1"/>
          </p:cNvSpPr>
          <p:nvPr>
            <p:ph type="dt" sz="half" idx="10"/>
          </p:nvPr>
        </p:nvSpPr>
        <p:spPr/>
        <p:txBody>
          <a:bodyPr/>
          <a:lstStyle/>
          <a:p>
            <a:fld id="{E64E4195-D1E5-40F3-AF46-14D37DAB7808}" type="datetimeFigureOut">
              <a:rPr lang="en-US" smtClean="0"/>
              <a:t>2/14/2023</a:t>
            </a:fld>
            <a:endParaRPr lang="en-US"/>
          </a:p>
        </p:txBody>
      </p:sp>
      <p:sp>
        <p:nvSpPr>
          <p:cNvPr id="6" name="Footer Placeholder 5">
            <a:extLst>
              <a:ext uri="{FF2B5EF4-FFF2-40B4-BE49-F238E27FC236}">
                <a16:creationId xmlns:a16="http://schemas.microsoft.com/office/drawing/2014/main" id="{EE0CE072-546E-E5C2-DFA5-94B2889EC3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7CA935-C057-AA48-00E4-CDE876C33865}"/>
              </a:ext>
            </a:extLst>
          </p:cNvPr>
          <p:cNvSpPr>
            <a:spLocks noGrp="1"/>
          </p:cNvSpPr>
          <p:nvPr>
            <p:ph type="sldNum" sz="quarter" idx="12"/>
          </p:nvPr>
        </p:nvSpPr>
        <p:spPr/>
        <p:txBody>
          <a:bodyPr/>
          <a:lstStyle/>
          <a:p>
            <a:fld id="{88B77CD5-1B34-4EAD-BAE0-DC0EB26679BD}" type="slidenum">
              <a:rPr lang="en-US" smtClean="0"/>
              <a:t>‹#›</a:t>
            </a:fld>
            <a:endParaRPr lang="en-US"/>
          </a:p>
        </p:txBody>
      </p:sp>
    </p:spTree>
    <p:extLst>
      <p:ext uri="{BB962C8B-B14F-4D97-AF65-F5344CB8AC3E}">
        <p14:creationId xmlns:p14="http://schemas.microsoft.com/office/powerpoint/2010/main" val="29947070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F66E4-C11B-1BF1-3C96-326A863644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B55602-BB50-AE26-E438-82C161C8A3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F245B4-2193-3285-C987-B4DD25CDBF5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4C2B8E5-ECB9-1D89-8909-4D1B64EE25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43A102-3372-B165-DEDB-6986FDAA9EB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D4AE358-9165-90F5-ECFE-962EA6845A2D}"/>
              </a:ext>
            </a:extLst>
          </p:cNvPr>
          <p:cNvSpPr>
            <a:spLocks noGrp="1"/>
          </p:cNvSpPr>
          <p:nvPr>
            <p:ph type="dt" sz="half" idx="10"/>
          </p:nvPr>
        </p:nvSpPr>
        <p:spPr/>
        <p:txBody>
          <a:bodyPr/>
          <a:lstStyle/>
          <a:p>
            <a:fld id="{E64E4195-D1E5-40F3-AF46-14D37DAB7808}" type="datetimeFigureOut">
              <a:rPr lang="en-US" smtClean="0"/>
              <a:t>2/14/2023</a:t>
            </a:fld>
            <a:endParaRPr lang="en-US"/>
          </a:p>
        </p:txBody>
      </p:sp>
      <p:sp>
        <p:nvSpPr>
          <p:cNvPr id="8" name="Footer Placeholder 7">
            <a:extLst>
              <a:ext uri="{FF2B5EF4-FFF2-40B4-BE49-F238E27FC236}">
                <a16:creationId xmlns:a16="http://schemas.microsoft.com/office/drawing/2014/main" id="{79DDAFD6-5347-E8E6-56A2-159C81EB063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552021-266C-F7BD-81D3-A8A374F22609}"/>
              </a:ext>
            </a:extLst>
          </p:cNvPr>
          <p:cNvSpPr>
            <a:spLocks noGrp="1"/>
          </p:cNvSpPr>
          <p:nvPr>
            <p:ph type="sldNum" sz="quarter" idx="12"/>
          </p:nvPr>
        </p:nvSpPr>
        <p:spPr/>
        <p:txBody>
          <a:bodyPr/>
          <a:lstStyle/>
          <a:p>
            <a:fld id="{88B77CD5-1B34-4EAD-BAE0-DC0EB26679BD}" type="slidenum">
              <a:rPr lang="en-US" smtClean="0"/>
              <a:t>‹#›</a:t>
            </a:fld>
            <a:endParaRPr lang="en-US"/>
          </a:p>
        </p:txBody>
      </p:sp>
    </p:spTree>
    <p:extLst>
      <p:ext uri="{BB962C8B-B14F-4D97-AF65-F5344CB8AC3E}">
        <p14:creationId xmlns:p14="http://schemas.microsoft.com/office/powerpoint/2010/main" val="2670149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63CB1-850D-435C-CE72-9CC1ED09A46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52747E-42BD-5263-6574-3991667C29DC}"/>
              </a:ext>
            </a:extLst>
          </p:cNvPr>
          <p:cNvSpPr>
            <a:spLocks noGrp="1"/>
          </p:cNvSpPr>
          <p:nvPr>
            <p:ph type="dt" sz="half" idx="10"/>
          </p:nvPr>
        </p:nvSpPr>
        <p:spPr/>
        <p:txBody>
          <a:bodyPr/>
          <a:lstStyle/>
          <a:p>
            <a:fld id="{E64E4195-D1E5-40F3-AF46-14D37DAB7808}" type="datetimeFigureOut">
              <a:rPr lang="en-US" smtClean="0"/>
              <a:t>2/14/2023</a:t>
            </a:fld>
            <a:endParaRPr lang="en-US"/>
          </a:p>
        </p:txBody>
      </p:sp>
      <p:sp>
        <p:nvSpPr>
          <p:cNvPr id="4" name="Footer Placeholder 3">
            <a:extLst>
              <a:ext uri="{FF2B5EF4-FFF2-40B4-BE49-F238E27FC236}">
                <a16:creationId xmlns:a16="http://schemas.microsoft.com/office/drawing/2014/main" id="{6907CA11-1231-31A5-51F6-CD518F46DE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F85AE4-24B3-060F-1A7C-FB38CC0DEB6C}"/>
              </a:ext>
            </a:extLst>
          </p:cNvPr>
          <p:cNvSpPr>
            <a:spLocks noGrp="1"/>
          </p:cNvSpPr>
          <p:nvPr>
            <p:ph type="sldNum" sz="quarter" idx="12"/>
          </p:nvPr>
        </p:nvSpPr>
        <p:spPr/>
        <p:txBody>
          <a:bodyPr/>
          <a:lstStyle/>
          <a:p>
            <a:fld id="{88B77CD5-1B34-4EAD-BAE0-DC0EB26679BD}" type="slidenum">
              <a:rPr lang="en-US" smtClean="0"/>
              <a:t>‹#›</a:t>
            </a:fld>
            <a:endParaRPr lang="en-US"/>
          </a:p>
        </p:txBody>
      </p:sp>
    </p:spTree>
    <p:extLst>
      <p:ext uri="{BB962C8B-B14F-4D97-AF65-F5344CB8AC3E}">
        <p14:creationId xmlns:p14="http://schemas.microsoft.com/office/powerpoint/2010/main" val="1160267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672FC0-112F-40A1-D165-6240C823CF55}"/>
              </a:ext>
            </a:extLst>
          </p:cNvPr>
          <p:cNvSpPr>
            <a:spLocks noGrp="1"/>
          </p:cNvSpPr>
          <p:nvPr>
            <p:ph type="dt" sz="half" idx="10"/>
          </p:nvPr>
        </p:nvSpPr>
        <p:spPr/>
        <p:txBody>
          <a:bodyPr/>
          <a:lstStyle/>
          <a:p>
            <a:fld id="{E64E4195-D1E5-40F3-AF46-14D37DAB7808}" type="datetimeFigureOut">
              <a:rPr lang="en-US" smtClean="0"/>
              <a:t>2/14/2023</a:t>
            </a:fld>
            <a:endParaRPr lang="en-US"/>
          </a:p>
        </p:txBody>
      </p:sp>
      <p:sp>
        <p:nvSpPr>
          <p:cNvPr id="3" name="Footer Placeholder 2">
            <a:extLst>
              <a:ext uri="{FF2B5EF4-FFF2-40B4-BE49-F238E27FC236}">
                <a16:creationId xmlns:a16="http://schemas.microsoft.com/office/drawing/2014/main" id="{A609B2D3-15C6-6696-7546-E6027D66B3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6734BCA-A1F5-CF05-DA49-D362D3CEEE4E}"/>
              </a:ext>
            </a:extLst>
          </p:cNvPr>
          <p:cNvSpPr>
            <a:spLocks noGrp="1"/>
          </p:cNvSpPr>
          <p:nvPr>
            <p:ph type="sldNum" sz="quarter" idx="12"/>
          </p:nvPr>
        </p:nvSpPr>
        <p:spPr/>
        <p:txBody>
          <a:bodyPr/>
          <a:lstStyle/>
          <a:p>
            <a:fld id="{88B77CD5-1B34-4EAD-BAE0-DC0EB26679BD}" type="slidenum">
              <a:rPr lang="en-US" smtClean="0"/>
              <a:t>‹#›</a:t>
            </a:fld>
            <a:endParaRPr lang="en-US"/>
          </a:p>
        </p:txBody>
      </p:sp>
    </p:spTree>
    <p:extLst>
      <p:ext uri="{BB962C8B-B14F-4D97-AF65-F5344CB8AC3E}">
        <p14:creationId xmlns:p14="http://schemas.microsoft.com/office/powerpoint/2010/main" val="4065752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95A88-B341-C3B3-C4A7-703651F3A3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087E2B4-62D5-6B42-FE6D-80F0C78678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DDC855E-6AE6-8F08-7C5C-237D304706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FEDD38-AE38-8DF3-4816-DE1337B8656E}"/>
              </a:ext>
            </a:extLst>
          </p:cNvPr>
          <p:cNvSpPr>
            <a:spLocks noGrp="1"/>
          </p:cNvSpPr>
          <p:nvPr>
            <p:ph type="dt" sz="half" idx="10"/>
          </p:nvPr>
        </p:nvSpPr>
        <p:spPr/>
        <p:txBody>
          <a:bodyPr/>
          <a:lstStyle/>
          <a:p>
            <a:fld id="{E64E4195-D1E5-40F3-AF46-14D37DAB7808}" type="datetimeFigureOut">
              <a:rPr lang="en-US" smtClean="0"/>
              <a:t>2/14/2023</a:t>
            </a:fld>
            <a:endParaRPr lang="en-US"/>
          </a:p>
        </p:txBody>
      </p:sp>
      <p:sp>
        <p:nvSpPr>
          <p:cNvPr id="6" name="Footer Placeholder 5">
            <a:extLst>
              <a:ext uri="{FF2B5EF4-FFF2-40B4-BE49-F238E27FC236}">
                <a16:creationId xmlns:a16="http://schemas.microsoft.com/office/drawing/2014/main" id="{402AB776-6003-FEFA-9ABF-CFD87400B5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EA673E-DE3C-43F4-6896-03F17CED4865}"/>
              </a:ext>
            </a:extLst>
          </p:cNvPr>
          <p:cNvSpPr>
            <a:spLocks noGrp="1"/>
          </p:cNvSpPr>
          <p:nvPr>
            <p:ph type="sldNum" sz="quarter" idx="12"/>
          </p:nvPr>
        </p:nvSpPr>
        <p:spPr/>
        <p:txBody>
          <a:bodyPr/>
          <a:lstStyle/>
          <a:p>
            <a:fld id="{88B77CD5-1B34-4EAD-BAE0-DC0EB26679BD}" type="slidenum">
              <a:rPr lang="en-US" smtClean="0"/>
              <a:t>‹#›</a:t>
            </a:fld>
            <a:endParaRPr lang="en-US"/>
          </a:p>
        </p:txBody>
      </p:sp>
    </p:spTree>
    <p:extLst>
      <p:ext uri="{BB962C8B-B14F-4D97-AF65-F5344CB8AC3E}">
        <p14:creationId xmlns:p14="http://schemas.microsoft.com/office/powerpoint/2010/main" val="389085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A9199-BF25-4EC7-8876-7922F73C23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E04CA92-C043-0C40-F775-746B690E16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C081BF-C8C3-7203-7C82-538F2E247F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0BD0DA-4F6C-0F29-B664-2F57BB9B9817}"/>
              </a:ext>
            </a:extLst>
          </p:cNvPr>
          <p:cNvSpPr>
            <a:spLocks noGrp="1"/>
          </p:cNvSpPr>
          <p:nvPr>
            <p:ph type="dt" sz="half" idx="10"/>
          </p:nvPr>
        </p:nvSpPr>
        <p:spPr/>
        <p:txBody>
          <a:bodyPr/>
          <a:lstStyle/>
          <a:p>
            <a:fld id="{E64E4195-D1E5-40F3-AF46-14D37DAB7808}" type="datetimeFigureOut">
              <a:rPr lang="en-US" smtClean="0"/>
              <a:t>2/14/2023</a:t>
            </a:fld>
            <a:endParaRPr lang="en-US"/>
          </a:p>
        </p:txBody>
      </p:sp>
      <p:sp>
        <p:nvSpPr>
          <p:cNvPr id="6" name="Footer Placeholder 5">
            <a:extLst>
              <a:ext uri="{FF2B5EF4-FFF2-40B4-BE49-F238E27FC236}">
                <a16:creationId xmlns:a16="http://schemas.microsoft.com/office/drawing/2014/main" id="{696E6CF4-6AD0-8E7C-5508-AAA5A60FBE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60274C-3115-CEAD-A686-823405862A41}"/>
              </a:ext>
            </a:extLst>
          </p:cNvPr>
          <p:cNvSpPr>
            <a:spLocks noGrp="1"/>
          </p:cNvSpPr>
          <p:nvPr>
            <p:ph type="sldNum" sz="quarter" idx="12"/>
          </p:nvPr>
        </p:nvSpPr>
        <p:spPr/>
        <p:txBody>
          <a:bodyPr/>
          <a:lstStyle/>
          <a:p>
            <a:fld id="{88B77CD5-1B34-4EAD-BAE0-DC0EB26679BD}" type="slidenum">
              <a:rPr lang="en-US" smtClean="0"/>
              <a:t>‹#›</a:t>
            </a:fld>
            <a:endParaRPr lang="en-US"/>
          </a:p>
        </p:txBody>
      </p:sp>
    </p:spTree>
    <p:extLst>
      <p:ext uri="{BB962C8B-B14F-4D97-AF65-F5344CB8AC3E}">
        <p14:creationId xmlns:p14="http://schemas.microsoft.com/office/powerpoint/2010/main" val="204938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8FAE0A-0732-6BA9-C313-9E963AF988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32FF51-5F63-2F76-D0D3-A31ADC5031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41585A-7BCD-F504-B195-085639A775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4E4195-D1E5-40F3-AF46-14D37DAB7808}" type="datetimeFigureOut">
              <a:rPr lang="en-US" smtClean="0"/>
              <a:t>2/14/2023</a:t>
            </a:fld>
            <a:endParaRPr lang="en-US"/>
          </a:p>
        </p:txBody>
      </p:sp>
      <p:sp>
        <p:nvSpPr>
          <p:cNvPr id="5" name="Footer Placeholder 4">
            <a:extLst>
              <a:ext uri="{FF2B5EF4-FFF2-40B4-BE49-F238E27FC236}">
                <a16:creationId xmlns:a16="http://schemas.microsoft.com/office/drawing/2014/main" id="{B7860F28-58C7-FB46-C8B4-09BDD21616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275292B-ED84-A4B2-3628-9EAE3F8654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B77CD5-1B34-4EAD-BAE0-DC0EB26679BD}" type="slidenum">
              <a:rPr lang="en-US" smtClean="0"/>
              <a:t>‹#›</a:t>
            </a:fld>
            <a:endParaRPr lang="en-US"/>
          </a:p>
        </p:txBody>
      </p:sp>
    </p:spTree>
    <p:extLst>
      <p:ext uri="{BB962C8B-B14F-4D97-AF65-F5344CB8AC3E}">
        <p14:creationId xmlns:p14="http://schemas.microsoft.com/office/powerpoint/2010/main" val="40586303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epa.gov/waterdata/water-quality-data-upload-wqx#wqxoverview" TargetMode="External"/><Relationship Id="rId7" Type="http://schemas.openxmlformats.org/officeDocument/2006/relationships/hyperlink" Target="https://www.epa.gov/waterdata/storage-and-retrieval-and-water-quality-exchange-domain-services-and-download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www.exchangenetwork.net/schema/WQX/3/WQX_DET_v3.0.xls" TargetMode="External"/><Relationship Id="rId5" Type="http://schemas.openxmlformats.org/officeDocument/2006/relationships/hyperlink" Target="https://cdx2.epa.gov/WQXWeb/StaticPages/GlossaryWqx.htm#ValidationRules" TargetMode="External"/><Relationship Id="rId4" Type="http://schemas.openxmlformats.org/officeDocument/2006/relationships/hyperlink" Target="https://cdx2.epa.gov/WQXWeb/StaticPages/GlossaryWqx.htm"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51.png"/><Relationship Id="rId7"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52.svg"/></Relationships>
</file>

<file path=ppt/slides/_rels/slide18.xml.rels><?xml version="1.0" encoding="UTF-8" standalone="yes"?>
<Relationships xmlns="http://schemas.openxmlformats.org/package/2006/relationships"><Relationship Id="rId3" Type="http://schemas.openxmlformats.org/officeDocument/2006/relationships/hyperlink" Target="https://www.epa.gov/waterdata/water-quality-exchange-web-template-files" TargetMode="External"/><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hyperlink" Target="https://www.youtube.com/watch?v=wnR6bDYmmJ4&amp;list=PLEUagypSV3mUiG7C5KECwZex-FUDM722B&amp;index=2" TargetMode="External"/><Relationship Id="rId4" Type="http://schemas.openxmlformats.org/officeDocument/2006/relationships/hyperlink" Target="https://www.epa.gov/waterdata/water-quality-exchange-web-template-user-guide"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sv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svg"/><Relationship Id="rId18" Type="http://schemas.openxmlformats.org/officeDocument/2006/relationships/image" Target="../media/image18.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8.svg"/><Relationship Id="rId2" Type="http://schemas.openxmlformats.org/officeDocument/2006/relationships/image" Target="../media/image33.png"/><Relationship Id="rId16"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svg"/><Relationship Id="rId10" Type="http://schemas.openxmlformats.org/officeDocument/2006/relationships/image" Target="../media/image41.svg"/><Relationship Id="rId19" Type="http://schemas.openxmlformats.org/officeDocument/2006/relationships/image" Target="../media/image19.svg"/><Relationship Id="rId4" Type="http://schemas.openxmlformats.org/officeDocument/2006/relationships/image" Target="../media/image35.svg"/><Relationship Id="rId9" Type="http://schemas.openxmlformats.org/officeDocument/2006/relationships/image" Target="../media/image40.png"/><Relationship Id="rId1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3847375-FF43-42A8-A188-BFE9B2ED15D5}"/>
              </a:ext>
            </a:extLst>
          </p:cNvPr>
          <p:cNvSpPr>
            <a:spLocks noGrp="1"/>
          </p:cNvSpPr>
          <p:nvPr>
            <p:ph type="ctrTitle"/>
          </p:nvPr>
        </p:nvSpPr>
        <p:spPr>
          <a:xfrm>
            <a:off x="1314824" y="735106"/>
            <a:ext cx="10053763" cy="2928470"/>
          </a:xfrm>
        </p:spPr>
        <p:txBody>
          <a:bodyPr anchor="b">
            <a:normAutofit fontScale="90000"/>
          </a:bodyPr>
          <a:lstStyle/>
          <a:p>
            <a:pPr algn="l"/>
            <a:r>
              <a:rPr lang="en-US" sz="4800" dirty="0">
                <a:solidFill>
                  <a:srgbClr val="FFFFFF"/>
                </a:solidFill>
              </a:rPr>
              <a:t>The Water Quality </a:t>
            </a:r>
            <a:r>
              <a:rPr lang="en-US" sz="4800" dirty="0" err="1">
                <a:solidFill>
                  <a:srgbClr val="FFFFFF"/>
                </a:solidFill>
              </a:rPr>
              <a:t>eXchange</a:t>
            </a:r>
            <a:br>
              <a:rPr lang="en-US" sz="4800" dirty="0">
                <a:solidFill>
                  <a:srgbClr val="FFFFFF"/>
                </a:solidFill>
              </a:rPr>
            </a:br>
            <a:br>
              <a:rPr lang="en-US" sz="4800" dirty="0">
                <a:solidFill>
                  <a:srgbClr val="FFFFFF"/>
                </a:solidFill>
              </a:rPr>
            </a:br>
            <a:r>
              <a:rPr lang="en-US" sz="4400" i="1" dirty="0">
                <a:solidFill>
                  <a:schemeClr val="bg1"/>
                </a:solidFill>
              </a:rPr>
              <a:t>Introduction and Regional Approaches for Adoption</a:t>
            </a:r>
            <a:br>
              <a:rPr lang="en-US" sz="4800" dirty="0"/>
            </a:br>
            <a:endParaRPr lang="en-US" sz="4800" dirty="0">
              <a:solidFill>
                <a:srgbClr val="FFFFFF"/>
              </a:solidFill>
            </a:endParaRPr>
          </a:p>
        </p:txBody>
      </p:sp>
      <p:sp>
        <p:nvSpPr>
          <p:cNvPr id="3" name="Subtitle 2">
            <a:extLst>
              <a:ext uri="{FF2B5EF4-FFF2-40B4-BE49-F238E27FC236}">
                <a16:creationId xmlns:a16="http://schemas.microsoft.com/office/drawing/2014/main" id="{B9000535-9F3F-4AC9-8188-6F40090F3DB2}"/>
              </a:ext>
            </a:extLst>
          </p:cNvPr>
          <p:cNvSpPr>
            <a:spLocks noGrp="1"/>
          </p:cNvSpPr>
          <p:nvPr>
            <p:ph type="subTitle" idx="1"/>
          </p:nvPr>
        </p:nvSpPr>
        <p:spPr>
          <a:xfrm>
            <a:off x="1138136" y="4398682"/>
            <a:ext cx="10218498" cy="2482008"/>
          </a:xfrm>
        </p:spPr>
        <p:txBody>
          <a:bodyPr anchor="ctr">
            <a:normAutofit/>
          </a:bodyPr>
          <a:lstStyle/>
          <a:p>
            <a:pPr algn="l"/>
            <a:r>
              <a:rPr lang="en-US" sz="2800" i="1" dirty="0"/>
              <a:t>Gulf of Mexico Alliance, Data &amp; Monitoring Team Mid-Year Meeting</a:t>
            </a:r>
          </a:p>
          <a:p>
            <a:pPr algn="l"/>
            <a:r>
              <a:rPr lang="en-US" sz="2800" dirty="0"/>
              <a:t>1/25/2023</a:t>
            </a:r>
          </a:p>
          <a:p>
            <a:pPr algn="l"/>
            <a:r>
              <a:rPr lang="en-US" sz="2800" dirty="0"/>
              <a:t>Adam Griggs, Office of Water, Water Data Integration Branch</a:t>
            </a:r>
          </a:p>
        </p:txBody>
      </p:sp>
    </p:spTree>
    <p:extLst>
      <p:ext uri="{BB962C8B-B14F-4D97-AF65-F5344CB8AC3E}">
        <p14:creationId xmlns:p14="http://schemas.microsoft.com/office/powerpoint/2010/main" val="9693494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DD6990F-4A56-4002-8FE9-977E34A3A08C}"/>
              </a:ext>
            </a:extLst>
          </p:cNvPr>
          <p:cNvSpPr/>
          <p:nvPr/>
        </p:nvSpPr>
        <p:spPr>
          <a:xfrm>
            <a:off x="1347416" y="4726577"/>
            <a:ext cx="1599783" cy="108828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black"/>
                </a:solidFill>
                <a:effectLst/>
                <a:uLnTx/>
                <a:uFillTx/>
                <a:latin typeface="Calibri" panose="020F0502020204030204"/>
                <a:ea typeface="+mn-ea"/>
                <a:cs typeface="+mn-cs"/>
              </a:rPr>
              <a:t>Study Design</a:t>
            </a:r>
          </a:p>
        </p:txBody>
      </p:sp>
      <p:sp>
        <p:nvSpPr>
          <p:cNvPr id="6" name="Rectangle: Rounded Corners 5">
            <a:extLst>
              <a:ext uri="{FF2B5EF4-FFF2-40B4-BE49-F238E27FC236}">
                <a16:creationId xmlns:a16="http://schemas.microsoft.com/office/drawing/2014/main" id="{F57FC9F0-6F04-4F1F-8CDC-2123F7ADD144}"/>
              </a:ext>
            </a:extLst>
          </p:cNvPr>
          <p:cNvSpPr/>
          <p:nvPr/>
        </p:nvSpPr>
        <p:spPr>
          <a:xfrm>
            <a:off x="3220365" y="4724401"/>
            <a:ext cx="1599783" cy="108828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black"/>
                </a:solidFill>
                <a:effectLst/>
                <a:uLnTx/>
                <a:uFillTx/>
                <a:latin typeface="Calibri" panose="020F0502020204030204"/>
                <a:ea typeface="+mn-ea"/>
                <a:cs typeface="+mn-cs"/>
              </a:rPr>
              <a:t>Data Collection</a:t>
            </a:r>
          </a:p>
        </p:txBody>
      </p:sp>
      <p:sp>
        <p:nvSpPr>
          <p:cNvPr id="7" name="Rectangle: Rounded Corners 6">
            <a:extLst>
              <a:ext uri="{FF2B5EF4-FFF2-40B4-BE49-F238E27FC236}">
                <a16:creationId xmlns:a16="http://schemas.microsoft.com/office/drawing/2014/main" id="{FB9748C2-3758-4648-8FA5-A90DBA3B9925}"/>
              </a:ext>
            </a:extLst>
          </p:cNvPr>
          <p:cNvSpPr/>
          <p:nvPr/>
        </p:nvSpPr>
        <p:spPr>
          <a:xfrm>
            <a:off x="5105287" y="4724401"/>
            <a:ext cx="1599783" cy="108828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black"/>
                </a:solidFill>
                <a:effectLst/>
                <a:uLnTx/>
                <a:uFillTx/>
                <a:latin typeface="Calibri" panose="020F0502020204030204"/>
                <a:ea typeface="+mn-ea"/>
                <a:cs typeface="+mn-cs"/>
              </a:rPr>
              <a:t>Data Management</a:t>
            </a:r>
          </a:p>
        </p:txBody>
      </p:sp>
      <p:sp>
        <p:nvSpPr>
          <p:cNvPr id="8" name="Rectangle: Rounded Corners 7">
            <a:extLst>
              <a:ext uri="{FF2B5EF4-FFF2-40B4-BE49-F238E27FC236}">
                <a16:creationId xmlns:a16="http://schemas.microsoft.com/office/drawing/2014/main" id="{7C15DD13-7512-4FC6-8E50-DE93E4A94D6D}"/>
              </a:ext>
            </a:extLst>
          </p:cNvPr>
          <p:cNvSpPr/>
          <p:nvPr/>
        </p:nvSpPr>
        <p:spPr>
          <a:xfrm>
            <a:off x="6966256" y="4726577"/>
            <a:ext cx="1599783" cy="108828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black"/>
                </a:solidFill>
                <a:effectLst/>
                <a:uLnTx/>
                <a:uFillTx/>
                <a:latin typeface="Calibri" panose="020F0502020204030204"/>
                <a:ea typeface="+mn-ea"/>
                <a:cs typeface="+mn-cs"/>
              </a:rPr>
              <a:t>Data Analysis</a:t>
            </a:r>
          </a:p>
        </p:txBody>
      </p:sp>
      <p:sp>
        <p:nvSpPr>
          <p:cNvPr id="9" name="Rectangle: Rounded Corners 8">
            <a:extLst>
              <a:ext uri="{FF2B5EF4-FFF2-40B4-BE49-F238E27FC236}">
                <a16:creationId xmlns:a16="http://schemas.microsoft.com/office/drawing/2014/main" id="{3CD3647D-7CBD-4A14-BFF6-E9DFB6AC8F0B}"/>
              </a:ext>
            </a:extLst>
          </p:cNvPr>
          <p:cNvSpPr/>
          <p:nvPr/>
        </p:nvSpPr>
        <p:spPr>
          <a:xfrm>
            <a:off x="8839201" y="4724401"/>
            <a:ext cx="1599783" cy="108828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black"/>
                </a:solidFill>
                <a:effectLst/>
                <a:uLnTx/>
                <a:uFillTx/>
                <a:latin typeface="Calibri" panose="020F0502020204030204"/>
                <a:ea typeface="+mn-ea"/>
                <a:cs typeface="+mn-cs"/>
              </a:rPr>
              <a:t>Data Use / Sharing</a:t>
            </a:r>
          </a:p>
        </p:txBody>
      </p:sp>
      <p:cxnSp>
        <p:nvCxnSpPr>
          <p:cNvPr id="11" name="Straight Arrow Connector 10">
            <a:extLst>
              <a:ext uri="{FF2B5EF4-FFF2-40B4-BE49-F238E27FC236}">
                <a16:creationId xmlns:a16="http://schemas.microsoft.com/office/drawing/2014/main" id="{A0DC9DF3-2F17-43C7-816F-3D7CB2FDDB45}"/>
              </a:ext>
            </a:extLst>
          </p:cNvPr>
          <p:cNvCxnSpPr>
            <a:stCxn id="5" idx="3"/>
            <a:endCxn id="6" idx="1"/>
          </p:cNvCxnSpPr>
          <p:nvPr/>
        </p:nvCxnSpPr>
        <p:spPr>
          <a:xfrm flipV="1">
            <a:off x="2947199" y="5268546"/>
            <a:ext cx="273166" cy="21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622222C-485B-4660-907C-B18C47249A3E}"/>
              </a:ext>
            </a:extLst>
          </p:cNvPr>
          <p:cNvCxnSpPr>
            <a:cxnSpLocks/>
            <a:stCxn id="6" idx="3"/>
            <a:endCxn id="7" idx="1"/>
          </p:cNvCxnSpPr>
          <p:nvPr/>
        </p:nvCxnSpPr>
        <p:spPr>
          <a:xfrm>
            <a:off x="4820149" y="5268545"/>
            <a:ext cx="28513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5FCE83C-3192-4371-B03E-8D964A01AAEA}"/>
              </a:ext>
            </a:extLst>
          </p:cNvPr>
          <p:cNvCxnSpPr>
            <a:cxnSpLocks/>
            <a:stCxn id="7" idx="3"/>
            <a:endCxn id="8" idx="1"/>
          </p:cNvCxnSpPr>
          <p:nvPr/>
        </p:nvCxnSpPr>
        <p:spPr>
          <a:xfrm>
            <a:off x="6705071" y="5268546"/>
            <a:ext cx="261185" cy="21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C6B1C0A-54A4-4B75-8689-A6F28866F47A}"/>
              </a:ext>
            </a:extLst>
          </p:cNvPr>
          <p:cNvCxnSpPr>
            <a:cxnSpLocks/>
            <a:stCxn id="8" idx="3"/>
            <a:endCxn id="9" idx="1"/>
          </p:cNvCxnSpPr>
          <p:nvPr/>
        </p:nvCxnSpPr>
        <p:spPr>
          <a:xfrm flipV="1">
            <a:off x="8566038" y="5268546"/>
            <a:ext cx="273162" cy="217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285CE5F-C325-4555-B5E5-D1FC18FEF6D1}"/>
              </a:ext>
            </a:extLst>
          </p:cNvPr>
          <p:cNvSpPr txBox="1"/>
          <p:nvPr/>
        </p:nvSpPr>
        <p:spPr>
          <a:xfrm>
            <a:off x="304800" y="685800"/>
            <a:ext cx="10821989"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How can partnerships, technology, and the internet help us solve these challenges?</a:t>
            </a:r>
          </a:p>
        </p:txBody>
      </p:sp>
      <p:sp>
        <p:nvSpPr>
          <p:cNvPr id="19" name="Rectangle: Rounded Corners 18">
            <a:extLst>
              <a:ext uri="{FF2B5EF4-FFF2-40B4-BE49-F238E27FC236}">
                <a16:creationId xmlns:a16="http://schemas.microsoft.com/office/drawing/2014/main" id="{819766ED-59B4-4CAE-82BE-94401BE81D85}"/>
              </a:ext>
            </a:extLst>
          </p:cNvPr>
          <p:cNvSpPr/>
          <p:nvPr/>
        </p:nvSpPr>
        <p:spPr>
          <a:xfrm>
            <a:off x="5100554" y="3024336"/>
            <a:ext cx="1599783" cy="1088289"/>
          </a:xfrm>
          <a:prstGeom prst="roundRect">
            <a:avLst/>
          </a:prstGeom>
          <a:solidFill>
            <a:schemeClr val="accent1"/>
          </a:solidFill>
          <a:ln>
            <a:solidFill>
              <a:srgbClr val="0070C0"/>
            </a:solid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black"/>
                </a:solidFill>
                <a:effectLst/>
                <a:uLnTx/>
                <a:uFillTx/>
                <a:latin typeface="Calibri" panose="020F0502020204030204"/>
                <a:ea typeface="+mn-ea"/>
                <a:cs typeface="+mn-cs"/>
              </a:rPr>
              <a:t>Data Management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black"/>
                </a:solidFill>
                <a:effectLst/>
                <a:uLnTx/>
                <a:uFillTx/>
                <a:latin typeface="Calibri" panose="020F0502020204030204"/>
                <a:ea typeface="+mn-ea"/>
                <a:cs typeface="+mn-cs"/>
              </a:rPr>
              <a:t>(WQX)</a:t>
            </a:r>
          </a:p>
        </p:txBody>
      </p:sp>
      <p:sp>
        <p:nvSpPr>
          <p:cNvPr id="20" name="Rectangle: Rounded Corners 19">
            <a:extLst>
              <a:ext uri="{FF2B5EF4-FFF2-40B4-BE49-F238E27FC236}">
                <a16:creationId xmlns:a16="http://schemas.microsoft.com/office/drawing/2014/main" id="{26EBDBC0-05B9-439D-B840-48C500B60467}"/>
              </a:ext>
            </a:extLst>
          </p:cNvPr>
          <p:cNvSpPr/>
          <p:nvPr/>
        </p:nvSpPr>
        <p:spPr>
          <a:xfrm>
            <a:off x="6966255" y="3026513"/>
            <a:ext cx="1599783" cy="1088289"/>
          </a:xfrm>
          <a:prstGeom prst="roundRect">
            <a:avLst/>
          </a:prstGeom>
          <a:solidFill>
            <a:schemeClr val="accent1"/>
          </a:solidFill>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black"/>
                </a:solidFill>
                <a:effectLst/>
                <a:uLnTx/>
                <a:uFillTx/>
                <a:latin typeface="Calibri" panose="020F0502020204030204"/>
                <a:ea typeface="+mn-ea"/>
                <a:cs typeface="+mn-cs"/>
              </a:rPr>
              <a:t>Data Sharing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black"/>
                </a:solidFill>
                <a:effectLst/>
                <a:uLnTx/>
                <a:uFillTx/>
                <a:latin typeface="Calibri" panose="020F0502020204030204"/>
                <a:ea typeface="+mn-ea"/>
                <a:cs typeface="+mn-cs"/>
              </a:rPr>
              <a:t>(WQP)</a:t>
            </a:r>
          </a:p>
        </p:txBody>
      </p:sp>
      <p:sp>
        <p:nvSpPr>
          <p:cNvPr id="21" name="Rectangle: Rounded Corners 20">
            <a:extLst>
              <a:ext uri="{FF2B5EF4-FFF2-40B4-BE49-F238E27FC236}">
                <a16:creationId xmlns:a16="http://schemas.microsoft.com/office/drawing/2014/main" id="{864673D4-A105-4614-9F49-8D5F277020A3}"/>
              </a:ext>
            </a:extLst>
          </p:cNvPr>
          <p:cNvSpPr/>
          <p:nvPr/>
        </p:nvSpPr>
        <p:spPr>
          <a:xfrm>
            <a:off x="8839201" y="3024337"/>
            <a:ext cx="1599783" cy="1088289"/>
          </a:xfrm>
          <a:prstGeom prst="roundRect">
            <a:avLst/>
          </a:prstGeom>
          <a:solidFill>
            <a:schemeClr val="accent1"/>
          </a:solidFill>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black"/>
                </a:solidFill>
                <a:effectLst/>
                <a:uLnTx/>
                <a:uFillTx/>
                <a:latin typeface="Calibri" panose="020F0502020204030204"/>
                <a:ea typeface="+mn-ea"/>
                <a:cs typeface="+mn-cs"/>
              </a:rPr>
              <a:t>Data Use (HMW)</a:t>
            </a:r>
          </a:p>
        </p:txBody>
      </p:sp>
      <p:cxnSp>
        <p:nvCxnSpPr>
          <p:cNvPr id="22" name="Straight Arrow Connector 21">
            <a:extLst>
              <a:ext uri="{FF2B5EF4-FFF2-40B4-BE49-F238E27FC236}">
                <a16:creationId xmlns:a16="http://schemas.microsoft.com/office/drawing/2014/main" id="{21CDDCDE-1E79-45C4-81C9-EF2AC1D558D8}"/>
              </a:ext>
            </a:extLst>
          </p:cNvPr>
          <p:cNvCxnSpPr>
            <a:cxnSpLocks/>
            <a:stCxn id="19" idx="3"/>
            <a:endCxn id="20" idx="1"/>
          </p:cNvCxnSpPr>
          <p:nvPr/>
        </p:nvCxnSpPr>
        <p:spPr>
          <a:xfrm>
            <a:off x="6700336" y="3568481"/>
            <a:ext cx="265918" cy="217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E1EEE9A-171B-4678-8215-8960F0D7CF64}"/>
              </a:ext>
            </a:extLst>
          </p:cNvPr>
          <p:cNvCxnSpPr>
            <a:cxnSpLocks/>
            <a:stCxn id="20" idx="3"/>
            <a:endCxn id="21" idx="1"/>
          </p:cNvCxnSpPr>
          <p:nvPr/>
        </p:nvCxnSpPr>
        <p:spPr>
          <a:xfrm flipV="1">
            <a:off x="8566038" y="3568481"/>
            <a:ext cx="273163" cy="217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1DACB38-1D28-4CA3-9F94-64B36EC90739}"/>
              </a:ext>
            </a:extLst>
          </p:cNvPr>
          <p:cNvCxnSpPr/>
          <p:nvPr/>
        </p:nvCxnSpPr>
        <p:spPr>
          <a:xfrm>
            <a:off x="152400" y="4419600"/>
            <a:ext cx="11887200" cy="0"/>
          </a:xfrm>
          <a:prstGeom prst="line">
            <a:avLst/>
          </a:prstGeom>
          <a:ln w="762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CC53546-826E-47C6-95F3-662C84F0A294}"/>
              </a:ext>
            </a:extLst>
          </p:cNvPr>
          <p:cNvSpPr txBox="1"/>
          <p:nvPr/>
        </p:nvSpPr>
        <p:spPr>
          <a:xfrm>
            <a:off x="304801" y="3971667"/>
            <a:ext cx="81785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Online</a:t>
            </a:r>
          </a:p>
        </p:txBody>
      </p:sp>
      <p:sp>
        <p:nvSpPr>
          <p:cNvPr id="28" name="TextBox 27">
            <a:extLst>
              <a:ext uri="{FF2B5EF4-FFF2-40B4-BE49-F238E27FC236}">
                <a16:creationId xmlns:a16="http://schemas.microsoft.com/office/drawing/2014/main" id="{242DA15F-2044-4C68-9611-1FC8E4004EB3}"/>
              </a:ext>
            </a:extLst>
          </p:cNvPr>
          <p:cNvSpPr txBox="1"/>
          <p:nvPr/>
        </p:nvSpPr>
        <p:spPr>
          <a:xfrm>
            <a:off x="304800" y="4477907"/>
            <a:ext cx="9204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Off-line</a:t>
            </a:r>
          </a:p>
        </p:txBody>
      </p:sp>
      <p:sp>
        <p:nvSpPr>
          <p:cNvPr id="24" name="Rectangle: Rounded Corners 23">
            <a:extLst>
              <a:ext uri="{FF2B5EF4-FFF2-40B4-BE49-F238E27FC236}">
                <a16:creationId xmlns:a16="http://schemas.microsoft.com/office/drawing/2014/main" id="{C0BFB107-6072-4C98-AEEC-70FF1CDF300D}"/>
              </a:ext>
            </a:extLst>
          </p:cNvPr>
          <p:cNvSpPr/>
          <p:nvPr/>
        </p:nvSpPr>
        <p:spPr>
          <a:xfrm>
            <a:off x="3215630" y="3024336"/>
            <a:ext cx="3484705" cy="1088289"/>
          </a:xfrm>
          <a:prstGeom prst="roundRect">
            <a:avLst/>
          </a:prstGeom>
          <a:solidFill>
            <a:schemeClr val="accent1"/>
          </a:solidFill>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black"/>
                </a:solidFill>
                <a:effectLst/>
                <a:uLnTx/>
                <a:uFillTx/>
                <a:latin typeface="Calibri" panose="020F0502020204030204"/>
                <a:ea typeface="+mn-ea"/>
                <a:cs typeface="+mn-cs"/>
              </a:rPr>
              <a:t>Regional Data Hub</a:t>
            </a:r>
          </a:p>
        </p:txBody>
      </p:sp>
      <p:cxnSp>
        <p:nvCxnSpPr>
          <p:cNvPr id="3" name="Connector: Elbow 2">
            <a:extLst>
              <a:ext uri="{FF2B5EF4-FFF2-40B4-BE49-F238E27FC236}">
                <a16:creationId xmlns:a16="http://schemas.microsoft.com/office/drawing/2014/main" id="{7B71BC45-78FE-4BAA-A3EE-15FC626B76CD}"/>
              </a:ext>
            </a:extLst>
          </p:cNvPr>
          <p:cNvCxnSpPr>
            <a:cxnSpLocks/>
            <a:stCxn id="6" idx="0"/>
            <a:endCxn id="24" idx="2"/>
          </p:cNvCxnSpPr>
          <p:nvPr/>
        </p:nvCxnSpPr>
        <p:spPr>
          <a:xfrm rot="5400000" flipH="1" flipV="1">
            <a:off x="4183232" y="3949650"/>
            <a:ext cx="611776" cy="937726"/>
          </a:xfrm>
          <a:prstGeom prst="bent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3C839FD3-63EA-4A7A-948D-08B021E8A090}"/>
              </a:ext>
            </a:extLst>
          </p:cNvPr>
          <p:cNvCxnSpPr>
            <a:cxnSpLocks/>
            <a:stCxn id="24" idx="3"/>
            <a:endCxn id="9" idx="0"/>
          </p:cNvCxnSpPr>
          <p:nvPr/>
        </p:nvCxnSpPr>
        <p:spPr>
          <a:xfrm>
            <a:off x="6700335" y="3568481"/>
            <a:ext cx="2938758" cy="1155920"/>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Arrow: Up 15">
            <a:extLst>
              <a:ext uri="{FF2B5EF4-FFF2-40B4-BE49-F238E27FC236}">
                <a16:creationId xmlns:a16="http://schemas.microsoft.com/office/drawing/2014/main" id="{E5153156-2AE4-4D56-A57E-053758D66712}"/>
              </a:ext>
            </a:extLst>
          </p:cNvPr>
          <p:cNvSpPr/>
          <p:nvPr/>
        </p:nvSpPr>
        <p:spPr>
          <a:xfrm rot="2705312">
            <a:off x="5118321" y="2416653"/>
            <a:ext cx="553124" cy="855861"/>
          </a:xfrm>
          <a:prstGeom prst="upArrow">
            <a:avLst/>
          </a:prstGeom>
          <a:solidFill>
            <a:schemeClr val="tx1">
              <a:lumMod val="50000"/>
              <a:lumOff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Arrow: Up 28">
            <a:extLst>
              <a:ext uri="{FF2B5EF4-FFF2-40B4-BE49-F238E27FC236}">
                <a16:creationId xmlns:a16="http://schemas.microsoft.com/office/drawing/2014/main" id="{4BE902C1-DC55-41BF-8120-39ADA6E8668E}"/>
              </a:ext>
            </a:extLst>
          </p:cNvPr>
          <p:cNvSpPr/>
          <p:nvPr/>
        </p:nvSpPr>
        <p:spPr>
          <a:xfrm rot="13543311">
            <a:off x="6488177" y="2496398"/>
            <a:ext cx="553124" cy="855861"/>
          </a:xfrm>
          <a:prstGeom prst="upArrow">
            <a:avLst/>
          </a:prstGeom>
          <a:solidFill>
            <a:schemeClr val="tx1">
              <a:lumMod val="50000"/>
              <a:lumOff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 name="Connector: Elbow 16">
            <a:extLst>
              <a:ext uri="{FF2B5EF4-FFF2-40B4-BE49-F238E27FC236}">
                <a16:creationId xmlns:a16="http://schemas.microsoft.com/office/drawing/2014/main" id="{33AEC2D5-E472-774F-8565-4C4F4D0BA9FA}"/>
              </a:ext>
            </a:extLst>
          </p:cNvPr>
          <p:cNvCxnSpPr>
            <a:cxnSpLocks/>
            <a:stCxn id="24" idx="3"/>
            <a:endCxn id="8" idx="0"/>
          </p:cNvCxnSpPr>
          <p:nvPr/>
        </p:nvCxnSpPr>
        <p:spPr>
          <a:xfrm>
            <a:off x="6700335" y="3568481"/>
            <a:ext cx="1065813" cy="1158096"/>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FF313E-5749-379A-4A32-E653CA322B1F}"/>
              </a:ext>
            </a:extLst>
          </p:cNvPr>
          <p:cNvSpPr txBox="1"/>
          <p:nvPr/>
        </p:nvSpPr>
        <p:spPr>
          <a:xfrm>
            <a:off x="382592" y="2139785"/>
            <a:ext cx="2833036"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4472C4"/>
                </a:solidFill>
                <a:effectLst/>
                <a:uLnTx/>
                <a:uFillTx/>
                <a:latin typeface="Calibri" panose="020F0502020204030204"/>
                <a:ea typeface="+mn-ea"/>
                <a:cs typeface="+mn-cs"/>
              </a:rPr>
              <a:t>Doesn’t require a database, simply organize and share the data to WQX, and let WQP web services power your data displays</a:t>
            </a:r>
          </a:p>
        </p:txBody>
      </p:sp>
    </p:spTree>
    <p:extLst>
      <p:ext uri="{BB962C8B-B14F-4D97-AF65-F5344CB8AC3E}">
        <p14:creationId xmlns:p14="http://schemas.microsoft.com/office/powerpoint/2010/main" val="767653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00065 -3.7037E-7 L -0.00104 -0.20324 " pathEditMode="relative" rAng="0" ptsTypes="AA">
                                      <p:cBhvr>
                                        <p:cTn id="6" dur="2000" fill="hold"/>
                                        <p:tgtEl>
                                          <p:spTgt spid="19"/>
                                        </p:tgtEl>
                                        <p:attrNameLst>
                                          <p:attrName>ppt_x</p:attrName>
                                          <p:attrName>ppt_y</p:attrName>
                                        </p:attrNameLst>
                                      </p:cBhvr>
                                      <p:rCtr x="-26" y="-10162"/>
                                    </p:animMotion>
                                  </p:childTnLst>
                                </p:cTn>
                              </p:par>
                              <p:par>
                                <p:cTn id="7" presetID="42" presetClass="path" presetSubtype="0" accel="50000" decel="50000" fill="hold" grpId="0" nodeType="withEffect">
                                  <p:stCondLst>
                                    <p:cond delay="0"/>
                                  </p:stCondLst>
                                  <p:childTnLst>
                                    <p:animMotion origin="layout" path="M -4.84762E-6 -1.85185E-6 L -4.84762E-6 -0.20069 " pathEditMode="relative" rAng="0" ptsTypes="AA">
                                      <p:cBhvr>
                                        <p:cTn id="8" dur="2000" fill="hold"/>
                                        <p:tgtEl>
                                          <p:spTgt spid="20"/>
                                        </p:tgtEl>
                                        <p:attrNameLst>
                                          <p:attrName>ppt_x</p:attrName>
                                          <p:attrName>ppt_y</p:attrName>
                                        </p:attrNameLst>
                                      </p:cBhvr>
                                      <p:rCtr x="0" y="-10046"/>
                                    </p:animMotion>
                                  </p:childTnLst>
                                </p:cTn>
                              </p:par>
                              <p:par>
                                <p:cTn id="9" presetID="42" presetClass="path" presetSubtype="0" accel="50000" decel="50000" fill="hold" grpId="0" nodeType="withEffect">
                                  <p:stCondLst>
                                    <p:cond delay="0"/>
                                  </p:stCondLst>
                                  <p:childTnLst>
                                    <p:animMotion origin="layout" path="M -7.03308E-7 -3.7037E-7 L -7.03308E-7 -0.19861 " pathEditMode="relative" rAng="0" ptsTypes="AA">
                                      <p:cBhvr>
                                        <p:cTn id="10" dur="2000" fill="hold"/>
                                        <p:tgtEl>
                                          <p:spTgt spid="21"/>
                                        </p:tgtEl>
                                        <p:attrNameLst>
                                          <p:attrName>ppt_x</p:attrName>
                                          <p:attrName>ppt_y</p:attrName>
                                        </p:attrNameLst>
                                      </p:cBhvr>
                                      <p:rCtr x="0" y="-9931"/>
                                    </p:animMotion>
                                  </p:childTnLst>
                                </p:cTn>
                              </p:par>
                              <p:par>
                                <p:cTn id="11" presetID="42" presetClass="path" presetSubtype="0" accel="50000" decel="50000" fill="hold" nodeType="withEffect">
                                  <p:stCondLst>
                                    <p:cond delay="0"/>
                                  </p:stCondLst>
                                  <p:childTnLst>
                                    <p:animMotion origin="layout" path="M -0.00065 -3.7037E-7 L 0.00039 -0.20278 " pathEditMode="relative" rAng="0" ptsTypes="AA">
                                      <p:cBhvr>
                                        <p:cTn id="12" dur="2000" fill="hold"/>
                                        <p:tgtEl>
                                          <p:spTgt spid="22"/>
                                        </p:tgtEl>
                                        <p:attrNameLst>
                                          <p:attrName>ppt_x</p:attrName>
                                          <p:attrName>ppt_y</p:attrName>
                                        </p:attrNameLst>
                                      </p:cBhvr>
                                      <p:rCtr x="52" y="-10139"/>
                                    </p:animMotion>
                                  </p:childTnLst>
                                </p:cTn>
                              </p:par>
                              <p:par>
                                <p:cTn id="13" presetID="42" presetClass="path" presetSubtype="0" accel="50000" decel="50000" fill="hold" nodeType="withEffect">
                                  <p:stCondLst>
                                    <p:cond delay="0"/>
                                  </p:stCondLst>
                                  <p:childTnLst>
                                    <p:animMotion origin="layout" path="M 2.22454E-6 -3.7037E-7 L 0.00065 -0.2037 " pathEditMode="relative" rAng="0" ptsTypes="AA">
                                      <p:cBhvr>
                                        <p:cTn id="14" dur="2000" fill="hold"/>
                                        <p:tgtEl>
                                          <p:spTgt spid="23"/>
                                        </p:tgtEl>
                                        <p:attrNameLst>
                                          <p:attrName>ppt_x</p:attrName>
                                          <p:attrName>ppt_y</p:attrName>
                                        </p:attrNameLst>
                                      </p:cBhvr>
                                      <p:rCtr x="26" y="-10185"/>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4" grpId="0" animBg="1"/>
      <p:bldP spid="16" grpId="0" animBg="1"/>
      <p:bldP spid="29" grpId="0" animBg="1"/>
      <p:bldP spid="3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564FE-022A-4C83-B64A-04E409E4FB1F}"/>
              </a:ext>
            </a:extLst>
          </p:cNvPr>
          <p:cNvSpPr>
            <a:spLocks noGrp="1"/>
          </p:cNvSpPr>
          <p:nvPr>
            <p:ph type="title"/>
          </p:nvPr>
        </p:nvSpPr>
        <p:spPr>
          <a:xfrm>
            <a:off x="838200" y="0"/>
            <a:ext cx="10515600" cy="1325563"/>
          </a:xfrm>
        </p:spPr>
        <p:txBody>
          <a:bodyPr/>
          <a:lstStyle/>
          <a:p>
            <a:r>
              <a:rPr lang="en-US" dirty="0"/>
              <a:t>Getting Started</a:t>
            </a:r>
          </a:p>
        </p:txBody>
      </p:sp>
      <p:sp>
        <p:nvSpPr>
          <p:cNvPr id="3" name="Content Placeholder 2">
            <a:extLst>
              <a:ext uri="{FF2B5EF4-FFF2-40B4-BE49-F238E27FC236}">
                <a16:creationId xmlns:a16="http://schemas.microsoft.com/office/drawing/2014/main" id="{8B05A028-4352-4FBA-A7A8-C9D449BAE8C5}"/>
              </a:ext>
            </a:extLst>
          </p:cNvPr>
          <p:cNvSpPr>
            <a:spLocks noGrp="1"/>
          </p:cNvSpPr>
          <p:nvPr>
            <p:ph idx="1"/>
          </p:nvPr>
        </p:nvSpPr>
        <p:spPr>
          <a:xfrm>
            <a:off x="635000" y="1325563"/>
            <a:ext cx="10515600" cy="3914094"/>
          </a:xfrm>
        </p:spPr>
        <p:txBody>
          <a:bodyPr>
            <a:noAutofit/>
          </a:bodyPr>
          <a:lstStyle/>
          <a:p>
            <a:pPr marL="0" indent="0">
              <a:buNone/>
            </a:pPr>
            <a:r>
              <a:rPr lang="en-US" sz="2400" dirty="0"/>
              <a:t>How to Sign up for a CDX/</a:t>
            </a:r>
            <a:r>
              <a:rPr lang="en-US" sz="2400" dirty="0" err="1"/>
              <a:t>WQXWeb</a:t>
            </a:r>
            <a:r>
              <a:rPr lang="en-US" sz="2400" dirty="0"/>
              <a:t> account</a:t>
            </a:r>
          </a:p>
          <a:p>
            <a:pPr marL="0" indent="0">
              <a:buNone/>
            </a:pPr>
            <a:r>
              <a:rPr lang="en-US" sz="2400" dirty="0"/>
              <a:t>1. Email the WQX team to Request a WQX Web account </a:t>
            </a:r>
          </a:p>
          <a:p>
            <a:pPr marL="0" indent="0">
              <a:buNone/>
            </a:pPr>
            <a:r>
              <a:rPr lang="en-US" sz="2400" dirty="0"/>
              <a:t>The email address is: wqx@epa.gov</a:t>
            </a:r>
          </a:p>
          <a:p>
            <a:pPr marL="0" indent="0">
              <a:buNone/>
            </a:pPr>
            <a:endParaRPr lang="en-US" sz="2400" dirty="0"/>
          </a:p>
          <a:p>
            <a:pPr marL="0" indent="0">
              <a:buNone/>
            </a:pPr>
            <a:r>
              <a:rPr lang="en-US" sz="1800" dirty="0"/>
              <a:t>First name</a:t>
            </a:r>
          </a:p>
          <a:p>
            <a:pPr marL="0" indent="0">
              <a:buNone/>
            </a:pPr>
            <a:r>
              <a:rPr lang="en-US" sz="1800" dirty="0"/>
              <a:t>Middle name</a:t>
            </a:r>
          </a:p>
          <a:p>
            <a:pPr marL="0" indent="0">
              <a:buNone/>
            </a:pPr>
            <a:r>
              <a:rPr lang="en-US" sz="1800" dirty="0"/>
              <a:t>Last name</a:t>
            </a:r>
          </a:p>
          <a:p>
            <a:pPr marL="0" indent="0">
              <a:buNone/>
            </a:pPr>
            <a:r>
              <a:rPr lang="en-US" sz="1800" dirty="0"/>
              <a:t>Prefix (Mr./Mrs./</a:t>
            </a:r>
            <a:r>
              <a:rPr lang="en-US" sz="1800" dirty="0" err="1"/>
              <a:t>Ms</a:t>
            </a:r>
            <a:r>
              <a:rPr lang="en-US" sz="1800" dirty="0"/>
              <a:t>)</a:t>
            </a:r>
          </a:p>
          <a:p>
            <a:pPr marL="0" indent="0">
              <a:buNone/>
            </a:pPr>
            <a:r>
              <a:rPr lang="en-US" sz="1800" dirty="0"/>
              <a:t>WQX Organization ID</a:t>
            </a:r>
          </a:p>
          <a:p>
            <a:pPr marL="0" indent="0">
              <a:buNone/>
            </a:pPr>
            <a:r>
              <a:rPr lang="en-US" sz="1800" dirty="0"/>
              <a:t>WQX Organization Name</a:t>
            </a:r>
          </a:p>
        </p:txBody>
      </p:sp>
      <p:sp>
        <p:nvSpPr>
          <p:cNvPr id="4" name="TextBox 3">
            <a:extLst>
              <a:ext uri="{FF2B5EF4-FFF2-40B4-BE49-F238E27FC236}">
                <a16:creationId xmlns:a16="http://schemas.microsoft.com/office/drawing/2014/main" id="{7BF15264-7094-496A-9452-02C6CEA2B2F0}"/>
              </a:ext>
            </a:extLst>
          </p:cNvPr>
          <p:cNvSpPr txBox="1"/>
          <p:nvPr/>
        </p:nvSpPr>
        <p:spPr>
          <a:xfrm>
            <a:off x="1074057" y="5849257"/>
            <a:ext cx="829342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How to Register Page: https://www.epa.gov/waterdata/wqx-web-account-registration </a:t>
            </a:r>
          </a:p>
        </p:txBody>
      </p:sp>
      <p:sp>
        <p:nvSpPr>
          <p:cNvPr id="6" name="TextBox 5">
            <a:extLst>
              <a:ext uri="{FF2B5EF4-FFF2-40B4-BE49-F238E27FC236}">
                <a16:creationId xmlns:a16="http://schemas.microsoft.com/office/drawing/2014/main" id="{BA655C1D-1D7A-4878-9634-C9F2E262DC17}"/>
              </a:ext>
            </a:extLst>
          </p:cNvPr>
          <p:cNvSpPr txBox="1"/>
          <p:nvPr/>
        </p:nvSpPr>
        <p:spPr>
          <a:xfrm>
            <a:off x="4397828" y="3208332"/>
            <a:ext cx="6096000" cy="203132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Mailing Address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Mailing Address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State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Zip/Postal 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E-mail Address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Phone Number </a:t>
            </a:r>
          </a:p>
        </p:txBody>
      </p:sp>
      <p:pic>
        <p:nvPicPr>
          <p:cNvPr id="8" name="Picture 7">
            <a:extLst>
              <a:ext uri="{FF2B5EF4-FFF2-40B4-BE49-F238E27FC236}">
                <a16:creationId xmlns:a16="http://schemas.microsoft.com/office/drawing/2014/main" id="{50D24B10-4B15-4033-A9E2-FB628503E147}"/>
              </a:ext>
            </a:extLst>
          </p:cNvPr>
          <p:cNvPicPr>
            <a:picLocks noChangeAspect="1"/>
          </p:cNvPicPr>
          <p:nvPr/>
        </p:nvPicPr>
        <p:blipFill>
          <a:blip r:embed="rId2"/>
          <a:stretch>
            <a:fillRect/>
          </a:stretch>
        </p:blipFill>
        <p:spPr>
          <a:xfrm>
            <a:off x="8080658" y="706999"/>
            <a:ext cx="3647133" cy="4825438"/>
          </a:xfrm>
          <a:prstGeom prst="rect">
            <a:avLst/>
          </a:prstGeom>
        </p:spPr>
      </p:pic>
    </p:spTree>
    <p:extLst>
      <p:ext uri="{BB962C8B-B14F-4D97-AF65-F5344CB8AC3E}">
        <p14:creationId xmlns:p14="http://schemas.microsoft.com/office/powerpoint/2010/main" val="3248881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09F94-2783-40C0-B024-EB0E2852EB31}"/>
              </a:ext>
            </a:extLst>
          </p:cNvPr>
          <p:cNvSpPr>
            <a:spLocks noGrp="1"/>
          </p:cNvSpPr>
          <p:nvPr>
            <p:ph type="title"/>
          </p:nvPr>
        </p:nvSpPr>
        <p:spPr>
          <a:xfrm>
            <a:off x="838200" y="347593"/>
            <a:ext cx="10515600" cy="662782"/>
          </a:xfrm>
        </p:spPr>
        <p:txBody>
          <a:bodyPr>
            <a:normAutofit fontScale="90000"/>
          </a:bodyPr>
          <a:lstStyle/>
          <a:p>
            <a:r>
              <a:rPr lang="en-US" dirty="0"/>
              <a:t>How Data is Organized in WQX “The Schema”</a:t>
            </a:r>
          </a:p>
        </p:txBody>
      </p:sp>
      <p:graphicFrame>
        <p:nvGraphicFramePr>
          <p:cNvPr id="12" name="Table 12">
            <a:extLst>
              <a:ext uri="{FF2B5EF4-FFF2-40B4-BE49-F238E27FC236}">
                <a16:creationId xmlns:a16="http://schemas.microsoft.com/office/drawing/2014/main" id="{F7C33EC7-62EF-4741-AD89-AEED743C4F27}"/>
              </a:ext>
            </a:extLst>
          </p:cNvPr>
          <p:cNvGraphicFramePr>
            <a:graphicFrameLocks noGrp="1"/>
          </p:cNvGraphicFramePr>
          <p:nvPr/>
        </p:nvGraphicFramePr>
        <p:xfrm>
          <a:off x="1353789" y="2316803"/>
          <a:ext cx="2196052" cy="1483360"/>
        </p:xfrm>
        <a:graphic>
          <a:graphicData uri="http://schemas.openxmlformats.org/drawingml/2006/table">
            <a:tbl>
              <a:tblPr firstRow="1" bandRow="1">
                <a:tableStyleId>{EB344D84-9AFB-497E-A393-DC336BA19D2E}</a:tableStyleId>
              </a:tblPr>
              <a:tblGrid>
                <a:gridCol w="667134">
                  <a:extLst>
                    <a:ext uri="{9D8B030D-6E8A-4147-A177-3AD203B41FA5}">
                      <a16:colId xmlns:a16="http://schemas.microsoft.com/office/drawing/2014/main" val="3977764661"/>
                    </a:ext>
                  </a:extLst>
                </a:gridCol>
                <a:gridCol w="1528918">
                  <a:extLst>
                    <a:ext uri="{9D8B030D-6E8A-4147-A177-3AD203B41FA5}">
                      <a16:colId xmlns:a16="http://schemas.microsoft.com/office/drawing/2014/main" val="997289311"/>
                    </a:ext>
                  </a:extLst>
                </a:gridCol>
              </a:tblGrid>
              <a:tr h="370840">
                <a:tc>
                  <a:txBody>
                    <a:bodyPr/>
                    <a:lstStyle/>
                    <a:p>
                      <a:r>
                        <a:rPr lang="en-US" sz="1400" dirty="0"/>
                        <a:t>Org ID</a:t>
                      </a:r>
                    </a:p>
                  </a:txBody>
                  <a:tcPr/>
                </a:tc>
                <a:tc>
                  <a:txBody>
                    <a:bodyPr/>
                    <a:lstStyle/>
                    <a:p>
                      <a:r>
                        <a:rPr lang="en-US" sz="1400" dirty="0"/>
                        <a:t>Org Name</a:t>
                      </a:r>
                    </a:p>
                  </a:txBody>
                  <a:tcPr/>
                </a:tc>
                <a:extLst>
                  <a:ext uri="{0D108BD9-81ED-4DB2-BD59-A6C34878D82A}">
                    <a16:rowId xmlns:a16="http://schemas.microsoft.com/office/drawing/2014/main" val="969244764"/>
                  </a:ext>
                </a:extLst>
              </a:tr>
              <a:tr h="370840">
                <a:tc>
                  <a:txBody>
                    <a:bodyPr/>
                    <a:lstStyle/>
                    <a:p>
                      <a:r>
                        <a:rPr lang="en-US" sz="1400" dirty="0"/>
                        <a:t>001</a:t>
                      </a:r>
                    </a:p>
                  </a:txBody>
                  <a:tcPr/>
                </a:tc>
                <a:tc>
                  <a:txBody>
                    <a:bodyPr/>
                    <a:lstStyle/>
                    <a:p>
                      <a:r>
                        <a:rPr lang="en-US" sz="1400" dirty="0"/>
                        <a:t>Minnesota Depart</a:t>
                      </a:r>
                    </a:p>
                  </a:txBody>
                  <a:tcPr/>
                </a:tc>
                <a:extLst>
                  <a:ext uri="{0D108BD9-81ED-4DB2-BD59-A6C34878D82A}">
                    <a16:rowId xmlns:a16="http://schemas.microsoft.com/office/drawing/2014/main" val="3674811264"/>
                  </a:ext>
                </a:extLst>
              </a:tr>
              <a:tr h="370840">
                <a:tc>
                  <a:txBody>
                    <a:bodyPr/>
                    <a:lstStyle/>
                    <a:p>
                      <a:r>
                        <a:rPr lang="en-US" sz="1400" dirty="0"/>
                        <a:t>002</a:t>
                      </a:r>
                    </a:p>
                  </a:txBody>
                  <a:tcPr/>
                </a:tc>
                <a:tc>
                  <a:txBody>
                    <a:bodyPr/>
                    <a:lstStyle/>
                    <a:p>
                      <a:r>
                        <a:rPr lang="en-US" sz="1400" dirty="0"/>
                        <a:t>Kentucky </a:t>
                      </a:r>
                      <a:r>
                        <a:rPr lang="en-US" sz="1400" dirty="0" err="1"/>
                        <a:t>Departm</a:t>
                      </a:r>
                      <a:endParaRPr lang="en-US" sz="1400" dirty="0"/>
                    </a:p>
                  </a:txBody>
                  <a:tcPr/>
                </a:tc>
                <a:extLst>
                  <a:ext uri="{0D108BD9-81ED-4DB2-BD59-A6C34878D82A}">
                    <a16:rowId xmlns:a16="http://schemas.microsoft.com/office/drawing/2014/main" val="2754349346"/>
                  </a:ext>
                </a:extLst>
              </a:tr>
              <a:tr h="370840">
                <a:tc>
                  <a:txBody>
                    <a:bodyPr/>
                    <a:lstStyle/>
                    <a:p>
                      <a:r>
                        <a:rPr lang="en-US" sz="1400" dirty="0"/>
                        <a:t>003</a:t>
                      </a:r>
                    </a:p>
                  </a:txBody>
                  <a:tcPr/>
                </a:tc>
                <a:tc>
                  <a:txBody>
                    <a:bodyPr/>
                    <a:lstStyle/>
                    <a:p>
                      <a:r>
                        <a:rPr lang="en-US" sz="1400" dirty="0"/>
                        <a:t>University of Was</a:t>
                      </a:r>
                    </a:p>
                  </a:txBody>
                  <a:tcPr/>
                </a:tc>
                <a:extLst>
                  <a:ext uri="{0D108BD9-81ED-4DB2-BD59-A6C34878D82A}">
                    <a16:rowId xmlns:a16="http://schemas.microsoft.com/office/drawing/2014/main" val="702005046"/>
                  </a:ext>
                </a:extLst>
              </a:tr>
            </a:tbl>
          </a:graphicData>
        </a:graphic>
      </p:graphicFrame>
      <p:graphicFrame>
        <p:nvGraphicFramePr>
          <p:cNvPr id="13" name="Table 12">
            <a:extLst>
              <a:ext uri="{FF2B5EF4-FFF2-40B4-BE49-F238E27FC236}">
                <a16:creationId xmlns:a16="http://schemas.microsoft.com/office/drawing/2014/main" id="{6AAF29E4-9395-4620-93E4-7AE6CC5CDA6A}"/>
              </a:ext>
            </a:extLst>
          </p:cNvPr>
          <p:cNvGraphicFramePr>
            <a:graphicFrameLocks noGrp="1"/>
          </p:cNvGraphicFramePr>
          <p:nvPr/>
        </p:nvGraphicFramePr>
        <p:xfrm>
          <a:off x="4582786" y="2322612"/>
          <a:ext cx="2421329" cy="1483360"/>
        </p:xfrm>
        <a:graphic>
          <a:graphicData uri="http://schemas.openxmlformats.org/drawingml/2006/table">
            <a:tbl>
              <a:tblPr firstRow="1" bandRow="1">
                <a:tableStyleId>{EB344D84-9AFB-497E-A393-DC336BA19D2E}</a:tableStyleId>
              </a:tblPr>
              <a:tblGrid>
                <a:gridCol w="726069">
                  <a:extLst>
                    <a:ext uri="{9D8B030D-6E8A-4147-A177-3AD203B41FA5}">
                      <a16:colId xmlns:a16="http://schemas.microsoft.com/office/drawing/2014/main" val="3977764661"/>
                    </a:ext>
                  </a:extLst>
                </a:gridCol>
                <a:gridCol w="1695260">
                  <a:extLst>
                    <a:ext uri="{9D8B030D-6E8A-4147-A177-3AD203B41FA5}">
                      <a16:colId xmlns:a16="http://schemas.microsoft.com/office/drawing/2014/main" val="997289311"/>
                    </a:ext>
                  </a:extLst>
                </a:gridCol>
              </a:tblGrid>
              <a:tr h="370840">
                <a:tc>
                  <a:txBody>
                    <a:bodyPr/>
                    <a:lstStyle/>
                    <a:p>
                      <a:r>
                        <a:rPr lang="en-US" sz="1400" dirty="0" err="1"/>
                        <a:t>Prjct</a:t>
                      </a:r>
                      <a:r>
                        <a:rPr lang="en-US" sz="1400" dirty="0"/>
                        <a:t> ID</a:t>
                      </a:r>
                    </a:p>
                  </a:txBody>
                  <a:tcPr/>
                </a:tc>
                <a:tc>
                  <a:txBody>
                    <a:bodyPr/>
                    <a:lstStyle/>
                    <a:p>
                      <a:r>
                        <a:rPr lang="en-US" sz="1400" dirty="0"/>
                        <a:t>Project Name</a:t>
                      </a:r>
                    </a:p>
                  </a:txBody>
                  <a:tcPr/>
                </a:tc>
                <a:extLst>
                  <a:ext uri="{0D108BD9-81ED-4DB2-BD59-A6C34878D82A}">
                    <a16:rowId xmlns:a16="http://schemas.microsoft.com/office/drawing/2014/main" val="969244764"/>
                  </a:ext>
                </a:extLst>
              </a:tr>
              <a:tr h="370840">
                <a:tc>
                  <a:txBody>
                    <a:bodyPr/>
                    <a:lstStyle/>
                    <a:p>
                      <a:r>
                        <a:rPr lang="en-US" sz="1400" dirty="0"/>
                        <a:t>001</a:t>
                      </a:r>
                    </a:p>
                  </a:txBody>
                  <a:tcPr/>
                </a:tc>
                <a:tc>
                  <a:txBody>
                    <a:bodyPr/>
                    <a:lstStyle/>
                    <a:p>
                      <a:r>
                        <a:rPr lang="en-US" sz="1400" dirty="0" err="1"/>
                        <a:t>Cyano</a:t>
                      </a:r>
                      <a:r>
                        <a:rPr lang="en-US" sz="1400" dirty="0"/>
                        <a:t> Monitoring</a:t>
                      </a:r>
                    </a:p>
                  </a:txBody>
                  <a:tcPr/>
                </a:tc>
                <a:extLst>
                  <a:ext uri="{0D108BD9-81ED-4DB2-BD59-A6C34878D82A}">
                    <a16:rowId xmlns:a16="http://schemas.microsoft.com/office/drawing/2014/main" val="3674811264"/>
                  </a:ext>
                </a:extLst>
              </a:tr>
              <a:tr h="370840">
                <a:tc>
                  <a:txBody>
                    <a:bodyPr/>
                    <a:lstStyle/>
                    <a:p>
                      <a:r>
                        <a:rPr lang="en-US" sz="1400" dirty="0"/>
                        <a:t>002</a:t>
                      </a:r>
                    </a:p>
                  </a:txBody>
                  <a:tcPr/>
                </a:tc>
                <a:tc>
                  <a:txBody>
                    <a:bodyPr/>
                    <a:lstStyle/>
                    <a:p>
                      <a:r>
                        <a:rPr lang="en-US" sz="1400" dirty="0" err="1"/>
                        <a:t>Probabalistic</a:t>
                      </a:r>
                      <a:r>
                        <a:rPr lang="en-US" sz="1400" dirty="0"/>
                        <a:t> </a:t>
                      </a:r>
                      <a:r>
                        <a:rPr lang="en-US" sz="1400" dirty="0" err="1"/>
                        <a:t>mon</a:t>
                      </a:r>
                      <a:endParaRPr lang="en-US" sz="1400" dirty="0"/>
                    </a:p>
                  </a:txBody>
                  <a:tcPr/>
                </a:tc>
                <a:extLst>
                  <a:ext uri="{0D108BD9-81ED-4DB2-BD59-A6C34878D82A}">
                    <a16:rowId xmlns:a16="http://schemas.microsoft.com/office/drawing/2014/main" val="2754349346"/>
                  </a:ext>
                </a:extLst>
              </a:tr>
              <a:tr h="370840">
                <a:tc>
                  <a:txBody>
                    <a:bodyPr/>
                    <a:lstStyle/>
                    <a:p>
                      <a:r>
                        <a:rPr lang="en-US" sz="1400" dirty="0"/>
                        <a:t>003</a:t>
                      </a:r>
                    </a:p>
                  </a:txBody>
                  <a:tcPr/>
                </a:tc>
                <a:tc>
                  <a:txBody>
                    <a:bodyPr/>
                    <a:lstStyle/>
                    <a:p>
                      <a:r>
                        <a:rPr lang="en-US" sz="1400" dirty="0"/>
                        <a:t>Trends Program</a:t>
                      </a:r>
                    </a:p>
                  </a:txBody>
                  <a:tcPr/>
                </a:tc>
                <a:extLst>
                  <a:ext uri="{0D108BD9-81ED-4DB2-BD59-A6C34878D82A}">
                    <a16:rowId xmlns:a16="http://schemas.microsoft.com/office/drawing/2014/main" val="702005046"/>
                  </a:ext>
                </a:extLst>
              </a:tr>
            </a:tbl>
          </a:graphicData>
        </a:graphic>
      </p:graphicFrame>
      <p:graphicFrame>
        <p:nvGraphicFramePr>
          <p:cNvPr id="14" name="Table 13">
            <a:extLst>
              <a:ext uri="{FF2B5EF4-FFF2-40B4-BE49-F238E27FC236}">
                <a16:creationId xmlns:a16="http://schemas.microsoft.com/office/drawing/2014/main" id="{0052354D-146E-475E-ACE6-BE87E79E9646}"/>
              </a:ext>
            </a:extLst>
          </p:cNvPr>
          <p:cNvGraphicFramePr>
            <a:graphicFrameLocks noGrp="1"/>
          </p:cNvGraphicFramePr>
          <p:nvPr/>
        </p:nvGraphicFramePr>
        <p:xfrm>
          <a:off x="8037060" y="2316803"/>
          <a:ext cx="2196052" cy="1483360"/>
        </p:xfrm>
        <a:graphic>
          <a:graphicData uri="http://schemas.openxmlformats.org/drawingml/2006/table">
            <a:tbl>
              <a:tblPr firstRow="1" bandRow="1">
                <a:tableStyleId>{EB344D84-9AFB-497E-A393-DC336BA19D2E}</a:tableStyleId>
              </a:tblPr>
              <a:tblGrid>
                <a:gridCol w="667134">
                  <a:extLst>
                    <a:ext uri="{9D8B030D-6E8A-4147-A177-3AD203B41FA5}">
                      <a16:colId xmlns:a16="http://schemas.microsoft.com/office/drawing/2014/main" val="3977764661"/>
                    </a:ext>
                  </a:extLst>
                </a:gridCol>
                <a:gridCol w="1528918">
                  <a:extLst>
                    <a:ext uri="{9D8B030D-6E8A-4147-A177-3AD203B41FA5}">
                      <a16:colId xmlns:a16="http://schemas.microsoft.com/office/drawing/2014/main" val="997289311"/>
                    </a:ext>
                  </a:extLst>
                </a:gridCol>
              </a:tblGrid>
              <a:tr h="370840">
                <a:tc>
                  <a:txBody>
                    <a:bodyPr/>
                    <a:lstStyle/>
                    <a:p>
                      <a:r>
                        <a:rPr lang="en-US" sz="1400" dirty="0"/>
                        <a:t>Loc ID</a:t>
                      </a:r>
                    </a:p>
                  </a:txBody>
                  <a:tcPr/>
                </a:tc>
                <a:tc>
                  <a:txBody>
                    <a:bodyPr/>
                    <a:lstStyle/>
                    <a:p>
                      <a:r>
                        <a:rPr lang="en-US" sz="1400" dirty="0"/>
                        <a:t>Location Name</a:t>
                      </a:r>
                    </a:p>
                  </a:txBody>
                  <a:tcPr/>
                </a:tc>
                <a:extLst>
                  <a:ext uri="{0D108BD9-81ED-4DB2-BD59-A6C34878D82A}">
                    <a16:rowId xmlns:a16="http://schemas.microsoft.com/office/drawing/2014/main" val="969244764"/>
                  </a:ext>
                </a:extLst>
              </a:tr>
              <a:tr h="370840">
                <a:tc>
                  <a:txBody>
                    <a:bodyPr/>
                    <a:lstStyle/>
                    <a:p>
                      <a:r>
                        <a:rPr lang="en-US" sz="1400" dirty="0"/>
                        <a:t>001</a:t>
                      </a:r>
                    </a:p>
                  </a:txBody>
                  <a:tcPr/>
                </a:tc>
                <a:tc>
                  <a:txBody>
                    <a:bodyPr/>
                    <a:lstStyle/>
                    <a:p>
                      <a:r>
                        <a:rPr lang="en-US" sz="1400" dirty="0"/>
                        <a:t>Deep Blue Lake</a:t>
                      </a:r>
                    </a:p>
                  </a:txBody>
                  <a:tcPr/>
                </a:tc>
                <a:extLst>
                  <a:ext uri="{0D108BD9-81ED-4DB2-BD59-A6C34878D82A}">
                    <a16:rowId xmlns:a16="http://schemas.microsoft.com/office/drawing/2014/main" val="3674811264"/>
                  </a:ext>
                </a:extLst>
              </a:tr>
              <a:tr h="370840">
                <a:tc>
                  <a:txBody>
                    <a:bodyPr/>
                    <a:lstStyle/>
                    <a:p>
                      <a:r>
                        <a:rPr lang="en-US" sz="1400" dirty="0"/>
                        <a:t>002</a:t>
                      </a:r>
                    </a:p>
                  </a:txBody>
                  <a:tcPr/>
                </a:tc>
                <a:tc>
                  <a:txBody>
                    <a:bodyPr/>
                    <a:lstStyle/>
                    <a:p>
                      <a:r>
                        <a:rPr lang="en-US" sz="1400" dirty="0"/>
                        <a:t>Muddy Run</a:t>
                      </a:r>
                    </a:p>
                  </a:txBody>
                  <a:tcPr/>
                </a:tc>
                <a:extLst>
                  <a:ext uri="{0D108BD9-81ED-4DB2-BD59-A6C34878D82A}">
                    <a16:rowId xmlns:a16="http://schemas.microsoft.com/office/drawing/2014/main" val="2754349346"/>
                  </a:ext>
                </a:extLst>
              </a:tr>
              <a:tr h="370840">
                <a:tc>
                  <a:txBody>
                    <a:bodyPr/>
                    <a:lstStyle/>
                    <a:p>
                      <a:r>
                        <a:rPr lang="en-US" sz="1400" dirty="0"/>
                        <a:t>003</a:t>
                      </a:r>
                    </a:p>
                  </a:txBody>
                  <a:tcPr/>
                </a:tc>
                <a:tc>
                  <a:txBody>
                    <a:bodyPr/>
                    <a:lstStyle/>
                    <a:p>
                      <a:r>
                        <a:rPr lang="en-US" sz="1400" dirty="0"/>
                        <a:t>Fishing Creek</a:t>
                      </a:r>
                    </a:p>
                  </a:txBody>
                  <a:tcPr/>
                </a:tc>
                <a:extLst>
                  <a:ext uri="{0D108BD9-81ED-4DB2-BD59-A6C34878D82A}">
                    <a16:rowId xmlns:a16="http://schemas.microsoft.com/office/drawing/2014/main" val="702005046"/>
                  </a:ext>
                </a:extLst>
              </a:tr>
            </a:tbl>
          </a:graphicData>
        </a:graphic>
      </p:graphicFrame>
      <p:grpSp>
        <p:nvGrpSpPr>
          <p:cNvPr id="63" name="Group 62">
            <a:extLst>
              <a:ext uri="{FF2B5EF4-FFF2-40B4-BE49-F238E27FC236}">
                <a16:creationId xmlns:a16="http://schemas.microsoft.com/office/drawing/2014/main" id="{D3002A77-E382-4E29-898C-69E0C1119CAB}"/>
              </a:ext>
            </a:extLst>
          </p:cNvPr>
          <p:cNvGrpSpPr/>
          <p:nvPr/>
        </p:nvGrpSpPr>
        <p:grpSpPr>
          <a:xfrm>
            <a:off x="3544479" y="2856322"/>
            <a:ext cx="1038307" cy="735291"/>
            <a:chOff x="3544479" y="2856322"/>
            <a:chExt cx="1038307" cy="735291"/>
          </a:xfrm>
        </p:grpSpPr>
        <p:cxnSp>
          <p:nvCxnSpPr>
            <p:cNvPr id="4" name="Connector: Elbow 3">
              <a:extLst>
                <a:ext uri="{FF2B5EF4-FFF2-40B4-BE49-F238E27FC236}">
                  <a16:creationId xmlns:a16="http://schemas.microsoft.com/office/drawing/2014/main" id="{B5A242D9-200B-472B-8E02-274461607B6D}"/>
                </a:ext>
              </a:extLst>
            </p:cNvPr>
            <p:cNvCxnSpPr>
              <a:cxnSpLocks/>
            </p:cNvCxnSpPr>
            <p:nvPr/>
          </p:nvCxnSpPr>
          <p:spPr>
            <a:xfrm>
              <a:off x="3544479" y="2856322"/>
              <a:ext cx="1038307" cy="367645"/>
            </a:xfrm>
            <a:prstGeom prst="bentConnector3">
              <a:avLst/>
            </a:prstGeom>
            <a:ln w="19050">
              <a:headEnd type="diamond" w="med" len="med"/>
              <a:tailEnd type="diamond" w="med" len="med"/>
            </a:ln>
          </p:spPr>
          <p:style>
            <a:lnRef idx="1">
              <a:schemeClr val="dk1"/>
            </a:lnRef>
            <a:fillRef idx="0">
              <a:schemeClr val="dk1"/>
            </a:fillRef>
            <a:effectRef idx="0">
              <a:schemeClr val="dk1"/>
            </a:effectRef>
            <a:fontRef idx="minor">
              <a:schemeClr val="tx1"/>
            </a:fontRef>
          </p:style>
        </p:cxnSp>
        <p:cxnSp>
          <p:nvCxnSpPr>
            <p:cNvPr id="9" name="Connector: Elbow 8">
              <a:extLst>
                <a:ext uri="{FF2B5EF4-FFF2-40B4-BE49-F238E27FC236}">
                  <a16:creationId xmlns:a16="http://schemas.microsoft.com/office/drawing/2014/main" id="{9430E749-CD2D-47AF-9378-2065E5114C04}"/>
                </a:ext>
              </a:extLst>
            </p:cNvPr>
            <p:cNvCxnSpPr>
              <a:cxnSpLocks/>
            </p:cNvCxnSpPr>
            <p:nvPr/>
          </p:nvCxnSpPr>
          <p:spPr>
            <a:xfrm>
              <a:off x="3544479" y="2856322"/>
              <a:ext cx="1038307" cy="735291"/>
            </a:xfrm>
            <a:prstGeom prst="bentConnector3">
              <a:avLst/>
            </a:prstGeom>
            <a:ln w="19050">
              <a:headEnd type="diamond" w="med" len="med"/>
              <a:tailEnd type="diamond" w="med" len="med"/>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40E0613F-DE36-4AAC-91C0-F005D21B58F2}"/>
                </a:ext>
              </a:extLst>
            </p:cNvPr>
            <p:cNvCxnSpPr>
              <a:cxnSpLocks/>
            </p:cNvCxnSpPr>
            <p:nvPr/>
          </p:nvCxnSpPr>
          <p:spPr>
            <a:xfrm flipV="1">
              <a:off x="3544479" y="2856322"/>
              <a:ext cx="1038307" cy="1"/>
            </a:xfrm>
            <a:prstGeom prst="straightConnector1">
              <a:avLst/>
            </a:prstGeom>
            <a:ln w="19050">
              <a:headEnd type="diamond" w="med" len="med"/>
              <a:tailEnd type="diamond" w="med" len="med"/>
            </a:ln>
          </p:spPr>
          <p:style>
            <a:lnRef idx="1">
              <a:schemeClr val="dk1"/>
            </a:lnRef>
            <a:fillRef idx="0">
              <a:schemeClr val="dk1"/>
            </a:fillRef>
            <a:effectRef idx="0">
              <a:schemeClr val="dk1"/>
            </a:effectRef>
            <a:fontRef idx="minor">
              <a:schemeClr val="tx1"/>
            </a:fontRef>
          </p:style>
        </p:cxnSp>
      </p:grpSp>
      <p:cxnSp>
        <p:nvCxnSpPr>
          <p:cNvPr id="15" name="Straight Arrow Connector 14">
            <a:extLst>
              <a:ext uri="{FF2B5EF4-FFF2-40B4-BE49-F238E27FC236}">
                <a16:creationId xmlns:a16="http://schemas.microsoft.com/office/drawing/2014/main" id="{FAF2A1D6-6F2E-4386-9784-C8D9E77A9EC9}"/>
              </a:ext>
            </a:extLst>
          </p:cNvPr>
          <p:cNvCxnSpPr>
            <a:cxnSpLocks/>
          </p:cNvCxnSpPr>
          <p:nvPr/>
        </p:nvCxnSpPr>
        <p:spPr>
          <a:xfrm flipV="1">
            <a:off x="7004115" y="2879887"/>
            <a:ext cx="1038307" cy="1"/>
          </a:xfrm>
          <a:prstGeom prst="straightConnector1">
            <a:avLst/>
          </a:prstGeom>
          <a:ln w="19050">
            <a:headEnd type="diamond" w="med" len="med"/>
            <a:tailEnd type="diamond" w="med" len="med"/>
          </a:ln>
        </p:spPr>
        <p:style>
          <a:lnRef idx="1">
            <a:schemeClr val="dk1"/>
          </a:lnRef>
          <a:fillRef idx="0">
            <a:schemeClr val="dk1"/>
          </a:fillRef>
          <a:effectRef idx="0">
            <a:schemeClr val="dk1"/>
          </a:effectRef>
          <a:fontRef idx="minor">
            <a:schemeClr val="tx1"/>
          </a:fontRef>
        </p:style>
      </p:cxnSp>
      <p:cxnSp>
        <p:nvCxnSpPr>
          <p:cNvPr id="16" name="Connector: Elbow 15">
            <a:extLst>
              <a:ext uri="{FF2B5EF4-FFF2-40B4-BE49-F238E27FC236}">
                <a16:creationId xmlns:a16="http://schemas.microsoft.com/office/drawing/2014/main" id="{873B9F8C-7D9A-4DC0-AF10-4E71D3F1C08D}"/>
              </a:ext>
            </a:extLst>
          </p:cNvPr>
          <p:cNvCxnSpPr>
            <a:cxnSpLocks/>
          </p:cNvCxnSpPr>
          <p:nvPr/>
        </p:nvCxnSpPr>
        <p:spPr>
          <a:xfrm>
            <a:off x="7004114" y="3233394"/>
            <a:ext cx="1025555" cy="358219"/>
          </a:xfrm>
          <a:prstGeom prst="bentConnector3">
            <a:avLst/>
          </a:prstGeom>
          <a:ln w="19050">
            <a:headEnd type="diamond" w="med" len="med"/>
            <a:tailEnd type="diamond" w="med" len="med"/>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D43AE592-50B1-49A7-B3E0-15EFDEC10A74}"/>
              </a:ext>
            </a:extLst>
          </p:cNvPr>
          <p:cNvCxnSpPr>
            <a:cxnSpLocks/>
          </p:cNvCxnSpPr>
          <p:nvPr/>
        </p:nvCxnSpPr>
        <p:spPr>
          <a:xfrm flipV="1">
            <a:off x="6991362" y="3232030"/>
            <a:ext cx="1038307" cy="1"/>
          </a:xfrm>
          <a:prstGeom prst="straightConnector1">
            <a:avLst/>
          </a:prstGeom>
          <a:ln w="19050">
            <a:headEnd type="diamond" w="med" len="med"/>
            <a:tailEnd type="diamond" w="med" len="med"/>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5F8A4E14-BA6B-4845-8DAA-617D4247F6BE}"/>
              </a:ext>
            </a:extLst>
          </p:cNvPr>
          <p:cNvCxnSpPr>
            <a:cxnSpLocks/>
          </p:cNvCxnSpPr>
          <p:nvPr/>
        </p:nvCxnSpPr>
        <p:spPr>
          <a:xfrm flipV="1">
            <a:off x="6998753" y="3687243"/>
            <a:ext cx="1038307" cy="1"/>
          </a:xfrm>
          <a:prstGeom prst="straightConnector1">
            <a:avLst/>
          </a:prstGeom>
          <a:ln w="19050">
            <a:headEnd type="diamond" w="med" len="med"/>
            <a:tailEnd type="diamond" w="med" len="med"/>
          </a:ln>
        </p:spPr>
        <p:style>
          <a:lnRef idx="1">
            <a:schemeClr val="dk1"/>
          </a:lnRef>
          <a:fillRef idx="0">
            <a:schemeClr val="dk1"/>
          </a:fillRef>
          <a:effectRef idx="0">
            <a:schemeClr val="dk1"/>
          </a:effectRef>
          <a:fontRef idx="minor">
            <a:schemeClr val="tx1"/>
          </a:fontRef>
        </p:style>
      </p:cxnSp>
      <p:graphicFrame>
        <p:nvGraphicFramePr>
          <p:cNvPr id="21" name="Table 20">
            <a:extLst>
              <a:ext uri="{FF2B5EF4-FFF2-40B4-BE49-F238E27FC236}">
                <a16:creationId xmlns:a16="http://schemas.microsoft.com/office/drawing/2014/main" id="{4D021EC4-7F20-43B7-BE0B-6AD0C84208B6}"/>
              </a:ext>
            </a:extLst>
          </p:cNvPr>
          <p:cNvGraphicFramePr>
            <a:graphicFrameLocks noGrp="1"/>
          </p:cNvGraphicFramePr>
          <p:nvPr/>
        </p:nvGraphicFramePr>
        <p:xfrm>
          <a:off x="8037059" y="4408395"/>
          <a:ext cx="2196052" cy="1630680"/>
        </p:xfrm>
        <a:graphic>
          <a:graphicData uri="http://schemas.openxmlformats.org/drawingml/2006/table">
            <a:tbl>
              <a:tblPr firstRow="1" bandRow="1">
                <a:tableStyleId>{EB344D84-9AFB-497E-A393-DC336BA19D2E}</a:tableStyleId>
              </a:tblPr>
              <a:tblGrid>
                <a:gridCol w="767576">
                  <a:extLst>
                    <a:ext uri="{9D8B030D-6E8A-4147-A177-3AD203B41FA5}">
                      <a16:colId xmlns:a16="http://schemas.microsoft.com/office/drawing/2014/main" val="3977764661"/>
                    </a:ext>
                  </a:extLst>
                </a:gridCol>
                <a:gridCol w="1428476">
                  <a:extLst>
                    <a:ext uri="{9D8B030D-6E8A-4147-A177-3AD203B41FA5}">
                      <a16:colId xmlns:a16="http://schemas.microsoft.com/office/drawing/2014/main" val="997289311"/>
                    </a:ext>
                  </a:extLst>
                </a:gridCol>
              </a:tblGrid>
              <a:tr h="370840">
                <a:tc>
                  <a:txBody>
                    <a:bodyPr/>
                    <a:lstStyle/>
                    <a:p>
                      <a:r>
                        <a:rPr lang="en-US" sz="1400" dirty="0"/>
                        <a:t>Activity ID</a:t>
                      </a:r>
                    </a:p>
                  </a:txBody>
                  <a:tcPr/>
                </a:tc>
                <a:tc>
                  <a:txBody>
                    <a:bodyPr/>
                    <a:lstStyle/>
                    <a:p>
                      <a:r>
                        <a:rPr lang="en-US" sz="1400" dirty="0"/>
                        <a:t>Sample Date</a:t>
                      </a:r>
                    </a:p>
                  </a:txBody>
                  <a:tcPr/>
                </a:tc>
                <a:extLst>
                  <a:ext uri="{0D108BD9-81ED-4DB2-BD59-A6C34878D82A}">
                    <a16:rowId xmlns:a16="http://schemas.microsoft.com/office/drawing/2014/main" val="969244764"/>
                  </a:ext>
                </a:extLst>
              </a:tr>
              <a:tr h="370840">
                <a:tc>
                  <a:txBody>
                    <a:bodyPr/>
                    <a:lstStyle/>
                    <a:p>
                      <a:r>
                        <a:rPr lang="en-US" sz="1400" dirty="0"/>
                        <a:t>001</a:t>
                      </a:r>
                    </a:p>
                  </a:txBody>
                  <a:tcPr/>
                </a:tc>
                <a:tc>
                  <a:txBody>
                    <a:bodyPr/>
                    <a:lstStyle/>
                    <a:p>
                      <a:r>
                        <a:rPr lang="en-US" sz="1400" dirty="0"/>
                        <a:t>5/3/2012</a:t>
                      </a:r>
                    </a:p>
                  </a:txBody>
                  <a:tcPr/>
                </a:tc>
                <a:extLst>
                  <a:ext uri="{0D108BD9-81ED-4DB2-BD59-A6C34878D82A}">
                    <a16:rowId xmlns:a16="http://schemas.microsoft.com/office/drawing/2014/main" val="3674811264"/>
                  </a:ext>
                </a:extLst>
              </a:tr>
              <a:tr h="370840">
                <a:tc>
                  <a:txBody>
                    <a:bodyPr/>
                    <a:lstStyle/>
                    <a:p>
                      <a:r>
                        <a:rPr lang="en-US" sz="1400" dirty="0"/>
                        <a:t>002</a:t>
                      </a:r>
                    </a:p>
                  </a:txBody>
                  <a:tcPr/>
                </a:tc>
                <a:tc>
                  <a:txBody>
                    <a:bodyPr/>
                    <a:lstStyle/>
                    <a:p>
                      <a:r>
                        <a:rPr lang="en-US" sz="1400" dirty="0"/>
                        <a:t>4/17/2016</a:t>
                      </a:r>
                    </a:p>
                  </a:txBody>
                  <a:tcPr/>
                </a:tc>
                <a:extLst>
                  <a:ext uri="{0D108BD9-81ED-4DB2-BD59-A6C34878D82A}">
                    <a16:rowId xmlns:a16="http://schemas.microsoft.com/office/drawing/2014/main" val="2754349346"/>
                  </a:ext>
                </a:extLst>
              </a:tr>
              <a:tr h="370840">
                <a:tc>
                  <a:txBody>
                    <a:bodyPr/>
                    <a:lstStyle/>
                    <a:p>
                      <a:r>
                        <a:rPr lang="en-US" sz="1400" dirty="0"/>
                        <a:t>003</a:t>
                      </a:r>
                    </a:p>
                  </a:txBody>
                  <a:tcPr/>
                </a:tc>
                <a:tc>
                  <a:txBody>
                    <a:bodyPr/>
                    <a:lstStyle/>
                    <a:p>
                      <a:r>
                        <a:rPr lang="en-US" sz="1400" dirty="0"/>
                        <a:t>4/23/2020</a:t>
                      </a:r>
                    </a:p>
                  </a:txBody>
                  <a:tcPr/>
                </a:tc>
                <a:extLst>
                  <a:ext uri="{0D108BD9-81ED-4DB2-BD59-A6C34878D82A}">
                    <a16:rowId xmlns:a16="http://schemas.microsoft.com/office/drawing/2014/main" val="702005046"/>
                  </a:ext>
                </a:extLst>
              </a:tr>
            </a:tbl>
          </a:graphicData>
        </a:graphic>
      </p:graphicFrame>
      <p:cxnSp>
        <p:nvCxnSpPr>
          <p:cNvPr id="38" name="Connector: Elbow 37">
            <a:extLst>
              <a:ext uri="{FF2B5EF4-FFF2-40B4-BE49-F238E27FC236}">
                <a16:creationId xmlns:a16="http://schemas.microsoft.com/office/drawing/2014/main" id="{CCD5591F-7E36-4BAA-9979-CEB42A691C8B}"/>
              </a:ext>
            </a:extLst>
          </p:cNvPr>
          <p:cNvCxnSpPr>
            <a:cxnSpLocks/>
          </p:cNvCxnSpPr>
          <p:nvPr/>
        </p:nvCxnSpPr>
        <p:spPr>
          <a:xfrm flipH="1">
            <a:off x="10230430" y="3601040"/>
            <a:ext cx="1" cy="2165252"/>
          </a:xfrm>
          <a:prstGeom prst="bentConnector3">
            <a:avLst>
              <a:gd name="adj1" fmla="val -22860000000"/>
            </a:avLst>
          </a:prstGeom>
          <a:ln w="19050">
            <a:headEnd type="diamond" w="med" len="med"/>
            <a:tailEnd type="diamond" w="med" len="med"/>
          </a:ln>
        </p:spPr>
        <p:style>
          <a:lnRef idx="1">
            <a:schemeClr val="dk1"/>
          </a:lnRef>
          <a:fillRef idx="0">
            <a:schemeClr val="dk1"/>
          </a:fillRef>
          <a:effectRef idx="0">
            <a:schemeClr val="dk1"/>
          </a:effectRef>
          <a:fontRef idx="minor">
            <a:schemeClr val="tx1"/>
          </a:fontRef>
        </p:style>
      </p:cxnSp>
      <p:graphicFrame>
        <p:nvGraphicFramePr>
          <p:cNvPr id="42" name="Table 41">
            <a:extLst>
              <a:ext uri="{FF2B5EF4-FFF2-40B4-BE49-F238E27FC236}">
                <a16:creationId xmlns:a16="http://schemas.microsoft.com/office/drawing/2014/main" id="{041006D2-0B0C-4B46-9D42-653ECA7A74F5}"/>
              </a:ext>
            </a:extLst>
          </p:cNvPr>
          <p:cNvGraphicFramePr>
            <a:graphicFrameLocks noGrp="1"/>
          </p:cNvGraphicFramePr>
          <p:nvPr/>
        </p:nvGraphicFramePr>
        <p:xfrm>
          <a:off x="1958889" y="4408395"/>
          <a:ext cx="3527510" cy="1630680"/>
        </p:xfrm>
        <a:graphic>
          <a:graphicData uri="http://schemas.openxmlformats.org/drawingml/2006/table">
            <a:tbl>
              <a:tblPr firstRow="1" bandRow="1">
                <a:tableStyleId>{EB344D84-9AFB-497E-A393-DC336BA19D2E}</a:tableStyleId>
              </a:tblPr>
              <a:tblGrid>
                <a:gridCol w="747031">
                  <a:extLst>
                    <a:ext uri="{9D8B030D-6E8A-4147-A177-3AD203B41FA5}">
                      <a16:colId xmlns:a16="http://schemas.microsoft.com/office/drawing/2014/main" val="3977764661"/>
                    </a:ext>
                  </a:extLst>
                </a:gridCol>
                <a:gridCol w="1390239">
                  <a:extLst>
                    <a:ext uri="{9D8B030D-6E8A-4147-A177-3AD203B41FA5}">
                      <a16:colId xmlns:a16="http://schemas.microsoft.com/office/drawing/2014/main" val="997289311"/>
                    </a:ext>
                  </a:extLst>
                </a:gridCol>
                <a:gridCol w="695120">
                  <a:extLst>
                    <a:ext uri="{9D8B030D-6E8A-4147-A177-3AD203B41FA5}">
                      <a16:colId xmlns:a16="http://schemas.microsoft.com/office/drawing/2014/main" val="3327393735"/>
                    </a:ext>
                  </a:extLst>
                </a:gridCol>
                <a:gridCol w="695120">
                  <a:extLst>
                    <a:ext uri="{9D8B030D-6E8A-4147-A177-3AD203B41FA5}">
                      <a16:colId xmlns:a16="http://schemas.microsoft.com/office/drawing/2014/main" val="3138246568"/>
                    </a:ext>
                  </a:extLst>
                </a:gridCol>
              </a:tblGrid>
              <a:tr h="370840">
                <a:tc>
                  <a:txBody>
                    <a:bodyPr/>
                    <a:lstStyle/>
                    <a:p>
                      <a:r>
                        <a:rPr lang="en-US" sz="1400" dirty="0"/>
                        <a:t>Activity ID</a:t>
                      </a:r>
                    </a:p>
                  </a:txBody>
                  <a:tcPr/>
                </a:tc>
                <a:tc>
                  <a:txBody>
                    <a:bodyPr/>
                    <a:lstStyle/>
                    <a:p>
                      <a:r>
                        <a:rPr lang="en-US" sz="1400" dirty="0"/>
                        <a:t>Characteristic</a:t>
                      </a:r>
                    </a:p>
                  </a:txBody>
                  <a:tcPr/>
                </a:tc>
                <a:tc>
                  <a:txBody>
                    <a:bodyPr/>
                    <a:lstStyle/>
                    <a:p>
                      <a:r>
                        <a:rPr lang="en-US" sz="1400" dirty="0"/>
                        <a:t>Value</a:t>
                      </a:r>
                    </a:p>
                  </a:txBody>
                  <a:tcPr/>
                </a:tc>
                <a:tc>
                  <a:txBody>
                    <a:bodyPr/>
                    <a:lstStyle/>
                    <a:p>
                      <a:r>
                        <a:rPr lang="en-US" sz="1400" dirty="0"/>
                        <a:t>Unit</a:t>
                      </a:r>
                    </a:p>
                  </a:txBody>
                  <a:tcPr/>
                </a:tc>
                <a:extLst>
                  <a:ext uri="{0D108BD9-81ED-4DB2-BD59-A6C34878D82A}">
                    <a16:rowId xmlns:a16="http://schemas.microsoft.com/office/drawing/2014/main" val="969244764"/>
                  </a:ext>
                </a:extLst>
              </a:tr>
              <a:tr h="370840">
                <a:tc>
                  <a:txBody>
                    <a:bodyPr/>
                    <a:lstStyle/>
                    <a:p>
                      <a:r>
                        <a:rPr lang="en-US" sz="1400" dirty="0"/>
                        <a:t>003</a:t>
                      </a:r>
                    </a:p>
                  </a:txBody>
                  <a:tcPr/>
                </a:tc>
                <a:tc>
                  <a:txBody>
                    <a:bodyPr/>
                    <a:lstStyle/>
                    <a:p>
                      <a:r>
                        <a:rPr lang="en-US" sz="1400" dirty="0"/>
                        <a:t>pH</a:t>
                      </a:r>
                    </a:p>
                  </a:txBody>
                  <a:tcPr/>
                </a:tc>
                <a:tc>
                  <a:txBody>
                    <a:bodyPr/>
                    <a:lstStyle/>
                    <a:p>
                      <a:r>
                        <a:rPr lang="en-US" sz="1400" dirty="0"/>
                        <a:t>7.6</a:t>
                      </a:r>
                    </a:p>
                  </a:txBody>
                  <a:tcPr/>
                </a:tc>
                <a:tc>
                  <a:txBody>
                    <a:bodyPr/>
                    <a:lstStyle/>
                    <a:p>
                      <a:r>
                        <a:rPr lang="en-US" sz="1400" dirty="0"/>
                        <a:t>SU</a:t>
                      </a:r>
                    </a:p>
                  </a:txBody>
                  <a:tcPr/>
                </a:tc>
                <a:extLst>
                  <a:ext uri="{0D108BD9-81ED-4DB2-BD59-A6C34878D82A}">
                    <a16:rowId xmlns:a16="http://schemas.microsoft.com/office/drawing/2014/main" val="3674811264"/>
                  </a:ext>
                </a:extLst>
              </a:tr>
              <a:tr h="370840">
                <a:tc>
                  <a:txBody>
                    <a:bodyPr/>
                    <a:lstStyle/>
                    <a:p>
                      <a:r>
                        <a:rPr lang="en-US" sz="1400" dirty="0"/>
                        <a:t>003</a:t>
                      </a:r>
                    </a:p>
                  </a:txBody>
                  <a:tcPr/>
                </a:tc>
                <a:tc>
                  <a:txBody>
                    <a:bodyPr/>
                    <a:lstStyle/>
                    <a:p>
                      <a:r>
                        <a:rPr lang="en-US" sz="1400" dirty="0"/>
                        <a:t>Temperature</a:t>
                      </a:r>
                    </a:p>
                  </a:txBody>
                  <a:tcPr/>
                </a:tc>
                <a:tc>
                  <a:txBody>
                    <a:bodyPr/>
                    <a:lstStyle/>
                    <a:p>
                      <a:r>
                        <a:rPr lang="en-US" sz="1400" dirty="0"/>
                        <a:t>19.1</a:t>
                      </a:r>
                    </a:p>
                  </a:txBody>
                  <a:tcPr/>
                </a:tc>
                <a:tc>
                  <a:txBody>
                    <a:bodyPr/>
                    <a:lstStyle/>
                    <a:p>
                      <a:r>
                        <a:rPr lang="en-US" sz="1400" dirty="0"/>
                        <a:t>Deg C</a:t>
                      </a:r>
                    </a:p>
                  </a:txBody>
                  <a:tcPr/>
                </a:tc>
                <a:extLst>
                  <a:ext uri="{0D108BD9-81ED-4DB2-BD59-A6C34878D82A}">
                    <a16:rowId xmlns:a16="http://schemas.microsoft.com/office/drawing/2014/main" val="2754349346"/>
                  </a:ext>
                </a:extLst>
              </a:tr>
              <a:tr h="370840">
                <a:tc>
                  <a:txBody>
                    <a:bodyPr/>
                    <a:lstStyle/>
                    <a:p>
                      <a:r>
                        <a:rPr lang="en-US" sz="1400" dirty="0"/>
                        <a:t>003</a:t>
                      </a:r>
                    </a:p>
                  </a:txBody>
                  <a:tcPr/>
                </a:tc>
                <a:tc>
                  <a:txBody>
                    <a:bodyPr/>
                    <a:lstStyle/>
                    <a:p>
                      <a:r>
                        <a:rPr lang="en-US" sz="1400" dirty="0"/>
                        <a:t>Conductivity</a:t>
                      </a:r>
                    </a:p>
                  </a:txBody>
                  <a:tcPr/>
                </a:tc>
                <a:tc>
                  <a:txBody>
                    <a:bodyPr/>
                    <a:lstStyle/>
                    <a:p>
                      <a:r>
                        <a:rPr lang="en-US" sz="1400" dirty="0"/>
                        <a:t>236</a:t>
                      </a:r>
                    </a:p>
                  </a:txBody>
                  <a:tcPr/>
                </a:tc>
                <a:tc>
                  <a:txBody>
                    <a:bodyPr/>
                    <a:lstStyle/>
                    <a:p>
                      <a:r>
                        <a:rPr lang="en-US" sz="1400" dirty="0"/>
                        <a:t>µS/cm</a:t>
                      </a:r>
                    </a:p>
                  </a:txBody>
                  <a:tcPr/>
                </a:tc>
                <a:extLst>
                  <a:ext uri="{0D108BD9-81ED-4DB2-BD59-A6C34878D82A}">
                    <a16:rowId xmlns:a16="http://schemas.microsoft.com/office/drawing/2014/main" val="702005046"/>
                  </a:ext>
                </a:extLst>
              </a:tr>
            </a:tbl>
          </a:graphicData>
        </a:graphic>
      </p:graphicFrame>
      <p:grpSp>
        <p:nvGrpSpPr>
          <p:cNvPr id="65" name="Group 64">
            <a:extLst>
              <a:ext uri="{FF2B5EF4-FFF2-40B4-BE49-F238E27FC236}">
                <a16:creationId xmlns:a16="http://schemas.microsoft.com/office/drawing/2014/main" id="{A937B3BE-393B-4810-9D13-16859A20C3F4}"/>
              </a:ext>
            </a:extLst>
          </p:cNvPr>
          <p:cNvGrpSpPr/>
          <p:nvPr/>
        </p:nvGrpSpPr>
        <p:grpSpPr>
          <a:xfrm>
            <a:off x="5486397" y="5051875"/>
            <a:ext cx="2550662" cy="795751"/>
            <a:chOff x="5486397" y="5051875"/>
            <a:chExt cx="2550662" cy="795751"/>
          </a:xfrm>
        </p:grpSpPr>
        <p:cxnSp>
          <p:nvCxnSpPr>
            <p:cNvPr id="43" name="Connector: Elbow 42">
              <a:extLst>
                <a:ext uri="{FF2B5EF4-FFF2-40B4-BE49-F238E27FC236}">
                  <a16:creationId xmlns:a16="http://schemas.microsoft.com/office/drawing/2014/main" id="{EAB3860C-B4F3-4380-940E-9CB4979BD392}"/>
                </a:ext>
              </a:extLst>
            </p:cNvPr>
            <p:cNvCxnSpPr>
              <a:cxnSpLocks/>
            </p:cNvCxnSpPr>
            <p:nvPr/>
          </p:nvCxnSpPr>
          <p:spPr>
            <a:xfrm>
              <a:off x="5486399" y="5051875"/>
              <a:ext cx="2543270" cy="784887"/>
            </a:xfrm>
            <a:prstGeom prst="bentConnector3">
              <a:avLst>
                <a:gd name="adj1" fmla="val 46664"/>
              </a:avLst>
            </a:prstGeom>
            <a:ln w="19050">
              <a:headEnd type="diamond" w="med" len="med"/>
              <a:tailEnd type="diamond" w="med" len="med"/>
            </a:ln>
          </p:spPr>
          <p:style>
            <a:lnRef idx="1">
              <a:schemeClr val="dk1"/>
            </a:lnRef>
            <a:fillRef idx="0">
              <a:schemeClr val="dk1"/>
            </a:fillRef>
            <a:effectRef idx="0">
              <a:schemeClr val="dk1"/>
            </a:effectRef>
            <a:fontRef idx="minor">
              <a:schemeClr val="tx1"/>
            </a:fontRef>
          </p:style>
        </p:cxnSp>
        <p:cxnSp>
          <p:nvCxnSpPr>
            <p:cNvPr id="45" name="Connector: Elbow 44">
              <a:extLst>
                <a:ext uri="{FF2B5EF4-FFF2-40B4-BE49-F238E27FC236}">
                  <a16:creationId xmlns:a16="http://schemas.microsoft.com/office/drawing/2014/main" id="{DB408811-6D7C-41DC-92A3-F770CE712987}"/>
                </a:ext>
              </a:extLst>
            </p:cNvPr>
            <p:cNvCxnSpPr>
              <a:cxnSpLocks/>
            </p:cNvCxnSpPr>
            <p:nvPr/>
          </p:nvCxnSpPr>
          <p:spPr>
            <a:xfrm>
              <a:off x="5505252" y="5444998"/>
              <a:ext cx="2531807" cy="391764"/>
            </a:xfrm>
            <a:prstGeom prst="bentConnector3">
              <a:avLst>
                <a:gd name="adj1" fmla="val 45904"/>
              </a:avLst>
            </a:prstGeom>
            <a:ln w="19050">
              <a:headEnd type="diamond" w="med" len="med"/>
              <a:tailEnd type="diamond" w="med" len="med"/>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CFEC0C11-048D-4A8D-9900-FA7CB8261CCA}"/>
                </a:ext>
              </a:extLst>
            </p:cNvPr>
            <p:cNvCxnSpPr>
              <a:cxnSpLocks/>
            </p:cNvCxnSpPr>
            <p:nvPr/>
          </p:nvCxnSpPr>
          <p:spPr>
            <a:xfrm flipV="1">
              <a:off x="5486397" y="5847625"/>
              <a:ext cx="2550662" cy="1"/>
            </a:xfrm>
            <a:prstGeom prst="straightConnector1">
              <a:avLst/>
            </a:prstGeom>
            <a:ln w="19050">
              <a:headEnd type="diamond" w="med" len="med"/>
              <a:tailEnd type="diamond" w="med" len="med"/>
            </a:ln>
          </p:spPr>
          <p:style>
            <a:lnRef idx="1">
              <a:schemeClr val="dk1"/>
            </a:lnRef>
            <a:fillRef idx="0">
              <a:schemeClr val="dk1"/>
            </a:fillRef>
            <a:effectRef idx="0">
              <a:schemeClr val="dk1"/>
            </a:effectRef>
            <a:fontRef idx="minor">
              <a:schemeClr val="tx1"/>
            </a:fontRef>
          </p:style>
        </p:cxnSp>
      </p:grpSp>
      <p:sp>
        <p:nvSpPr>
          <p:cNvPr id="66" name="TextBox 65">
            <a:extLst>
              <a:ext uri="{FF2B5EF4-FFF2-40B4-BE49-F238E27FC236}">
                <a16:creationId xmlns:a16="http://schemas.microsoft.com/office/drawing/2014/main" id="{F898BB18-8F59-4B94-9E5B-26C40F0D56B9}"/>
              </a:ext>
            </a:extLst>
          </p:cNvPr>
          <p:cNvSpPr txBox="1"/>
          <p:nvPr/>
        </p:nvSpPr>
        <p:spPr>
          <a:xfrm>
            <a:off x="1353789" y="1941922"/>
            <a:ext cx="22744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All Organizational Info</a:t>
            </a:r>
          </a:p>
        </p:txBody>
      </p:sp>
      <p:sp>
        <p:nvSpPr>
          <p:cNvPr id="67" name="TextBox 66">
            <a:extLst>
              <a:ext uri="{FF2B5EF4-FFF2-40B4-BE49-F238E27FC236}">
                <a16:creationId xmlns:a16="http://schemas.microsoft.com/office/drawing/2014/main" id="{C7B334B8-D5F4-4C26-B395-4334619FBB37}"/>
              </a:ext>
            </a:extLst>
          </p:cNvPr>
          <p:cNvSpPr txBox="1"/>
          <p:nvPr/>
        </p:nvSpPr>
        <p:spPr>
          <a:xfrm>
            <a:off x="5044864" y="1961183"/>
            <a:ext cx="15460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All Project Info</a:t>
            </a:r>
          </a:p>
        </p:txBody>
      </p:sp>
      <p:sp>
        <p:nvSpPr>
          <p:cNvPr id="68" name="TextBox 67">
            <a:extLst>
              <a:ext uri="{FF2B5EF4-FFF2-40B4-BE49-F238E27FC236}">
                <a16:creationId xmlns:a16="http://schemas.microsoft.com/office/drawing/2014/main" id="{5CA51092-3DC8-4062-9053-A9CB05DF5C34}"/>
              </a:ext>
            </a:extLst>
          </p:cNvPr>
          <p:cNvSpPr txBox="1"/>
          <p:nvPr/>
        </p:nvSpPr>
        <p:spPr>
          <a:xfrm>
            <a:off x="8330201" y="1962454"/>
            <a:ext cx="16887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All Location Info</a:t>
            </a:r>
          </a:p>
        </p:txBody>
      </p:sp>
      <p:sp>
        <p:nvSpPr>
          <p:cNvPr id="69" name="TextBox 68">
            <a:extLst>
              <a:ext uri="{FF2B5EF4-FFF2-40B4-BE49-F238E27FC236}">
                <a16:creationId xmlns:a16="http://schemas.microsoft.com/office/drawing/2014/main" id="{AB2B3451-89C8-4423-BC42-7ECD875D4F3B}"/>
              </a:ext>
            </a:extLst>
          </p:cNvPr>
          <p:cNvSpPr txBox="1"/>
          <p:nvPr/>
        </p:nvSpPr>
        <p:spPr>
          <a:xfrm>
            <a:off x="8037396" y="4032280"/>
            <a:ext cx="174919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Unique Activities</a:t>
            </a:r>
          </a:p>
        </p:txBody>
      </p:sp>
      <p:sp>
        <p:nvSpPr>
          <p:cNvPr id="70" name="TextBox 69">
            <a:extLst>
              <a:ext uri="{FF2B5EF4-FFF2-40B4-BE49-F238E27FC236}">
                <a16:creationId xmlns:a16="http://schemas.microsoft.com/office/drawing/2014/main" id="{CBABF839-20AF-48A1-AC9F-917D574E9C23}"/>
              </a:ext>
            </a:extLst>
          </p:cNvPr>
          <p:cNvSpPr txBox="1"/>
          <p:nvPr/>
        </p:nvSpPr>
        <p:spPr>
          <a:xfrm>
            <a:off x="1958889" y="4028224"/>
            <a:ext cx="33363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All Result-level Info and metadata</a:t>
            </a:r>
          </a:p>
        </p:txBody>
      </p:sp>
      <p:sp>
        <p:nvSpPr>
          <p:cNvPr id="3" name="TextBox 2">
            <a:extLst>
              <a:ext uri="{FF2B5EF4-FFF2-40B4-BE49-F238E27FC236}">
                <a16:creationId xmlns:a16="http://schemas.microsoft.com/office/drawing/2014/main" id="{73B8036C-59AF-4A8A-BADA-7681E9CA87D6}"/>
              </a:ext>
            </a:extLst>
          </p:cNvPr>
          <p:cNvSpPr txBox="1"/>
          <p:nvPr/>
        </p:nvSpPr>
        <p:spPr>
          <a:xfrm>
            <a:off x="700414" y="1187138"/>
            <a:ext cx="40638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Think of the data as being stored in levels</a:t>
            </a:r>
          </a:p>
        </p:txBody>
      </p:sp>
    </p:spTree>
    <p:extLst>
      <p:ext uri="{BB962C8B-B14F-4D97-AF65-F5344CB8AC3E}">
        <p14:creationId xmlns:p14="http://schemas.microsoft.com/office/powerpoint/2010/main" val="1786717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animEffect transition="in" filter="fade">
                                      <p:cBhvr>
                                        <p:cTn id="9" dur="500"/>
                                        <p:tgtEl>
                                          <p:spTgt spid="67"/>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fade">
                                      <p:cBhvr>
                                        <p:cTn id="14" dur="500"/>
                                        <p:tgtEl>
                                          <p:spTgt spid="6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0" presetClass="entr" presetSubtype="0" fill="hold" grpId="0" nodeType="with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fade">
                                      <p:cBhvr>
                                        <p:cTn id="21" dur="500"/>
                                        <p:tgtEl>
                                          <p:spTgt spid="6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par>
                                <p:cTn id="40" presetID="10" presetClass="entr" presetSubtype="0" fill="hold" grpId="0" nodeType="withEffect">
                                  <p:stCondLst>
                                    <p:cond delay="0"/>
                                  </p:stCondLst>
                                  <p:childTnLst>
                                    <p:set>
                                      <p:cBhvr>
                                        <p:cTn id="41" dur="1" fill="hold">
                                          <p:stCondLst>
                                            <p:cond delay="0"/>
                                          </p:stCondLst>
                                        </p:cTn>
                                        <p:tgtEl>
                                          <p:spTgt spid="69"/>
                                        </p:tgtEl>
                                        <p:attrNameLst>
                                          <p:attrName>style.visibility</p:attrName>
                                        </p:attrNameLst>
                                      </p:cBhvr>
                                      <p:to>
                                        <p:strVal val="visible"/>
                                      </p:to>
                                    </p:set>
                                    <p:animEffect transition="in" filter="fade">
                                      <p:cBhvr>
                                        <p:cTn id="42" dur="500"/>
                                        <p:tgtEl>
                                          <p:spTgt spid="69"/>
                                        </p:tgtEl>
                                      </p:cBhvr>
                                    </p:animEffect>
                                  </p:childTnLst>
                                </p:cTn>
                              </p:par>
                              <p:par>
                                <p:cTn id="43" presetID="10" presetClass="entr" presetSubtype="0" fill="hold"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500"/>
                                        <p:tgtEl>
                                          <p:spTgt spid="38"/>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42"/>
                                        </p:tgtEl>
                                        <p:attrNameLst>
                                          <p:attrName>style.visibility</p:attrName>
                                        </p:attrNameLst>
                                      </p:cBhvr>
                                      <p:to>
                                        <p:strVal val="visible"/>
                                      </p:to>
                                    </p:set>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500"/>
                                        <p:tgtEl>
                                          <p:spTgt spid="7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5"/>
                                        </p:tgtEl>
                                        <p:attrNameLst>
                                          <p:attrName>style.visibility</p:attrName>
                                        </p:attrNameLst>
                                      </p:cBhvr>
                                      <p:to>
                                        <p:strVal val="visible"/>
                                      </p:to>
                                    </p:set>
                                    <p:animEffect transition="in" filter="fade">
                                      <p:cBhvr>
                                        <p:cTn id="5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8" grpId="0"/>
      <p:bldP spid="69" grpId="0"/>
      <p:bldP spid="7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02570-C700-46EF-8457-E027149119B1}"/>
              </a:ext>
            </a:extLst>
          </p:cNvPr>
          <p:cNvSpPr>
            <a:spLocks noGrp="1"/>
          </p:cNvSpPr>
          <p:nvPr>
            <p:ph type="title"/>
          </p:nvPr>
        </p:nvSpPr>
        <p:spPr>
          <a:xfrm>
            <a:off x="838200" y="0"/>
            <a:ext cx="10515600" cy="1325563"/>
          </a:xfrm>
        </p:spPr>
        <p:txBody>
          <a:bodyPr/>
          <a:lstStyle/>
          <a:p>
            <a:r>
              <a:rPr lang="en-US" dirty="0"/>
              <a:t>What Data are Required by WQX?</a:t>
            </a:r>
          </a:p>
        </p:txBody>
      </p:sp>
      <p:graphicFrame>
        <p:nvGraphicFramePr>
          <p:cNvPr id="4" name="Table 12">
            <a:extLst>
              <a:ext uri="{FF2B5EF4-FFF2-40B4-BE49-F238E27FC236}">
                <a16:creationId xmlns:a16="http://schemas.microsoft.com/office/drawing/2014/main" id="{87138622-50B4-40F0-981C-E253B8F5F2A6}"/>
              </a:ext>
            </a:extLst>
          </p:cNvPr>
          <p:cNvGraphicFramePr>
            <a:graphicFrameLocks noGrp="1"/>
          </p:cNvGraphicFramePr>
          <p:nvPr/>
        </p:nvGraphicFramePr>
        <p:xfrm>
          <a:off x="998457" y="1814830"/>
          <a:ext cx="2196052" cy="1483360"/>
        </p:xfrm>
        <a:graphic>
          <a:graphicData uri="http://schemas.openxmlformats.org/drawingml/2006/table">
            <a:tbl>
              <a:tblPr firstRow="1" bandRow="1">
                <a:tableStyleId>{EB344D84-9AFB-497E-A393-DC336BA19D2E}</a:tableStyleId>
              </a:tblPr>
              <a:tblGrid>
                <a:gridCol w="667134">
                  <a:extLst>
                    <a:ext uri="{9D8B030D-6E8A-4147-A177-3AD203B41FA5}">
                      <a16:colId xmlns:a16="http://schemas.microsoft.com/office/drawing/2014/main" val="3977764661"/>
                    </a:ext>
                  </a:extLst>
                </a:gridCol>
                <a:gridCol w="1528918">
                  <a:extLst>
                    <a:ext uri="{9D8B030D-6E8A-4147-A177-3AD203B41FA5}">
                      <a16:colId xmlns:a16="http://schemas.microsoft.com/office/drawing/2014/main" val="997289311"/>
                    </a:ext>
                  </a:extLst>
                </a:gridCol>
              </a:tblGrid>
              <a:tr h="370840">
                <a:tc>
                  <a:txBody>
                    <a:bodyPr/>
                    <a:lstStyle/>
                    <a:p>
                      <a:r>
                        <a:rPr lang="en-US" sz="1400" dirty="0"/>
                        <a:t>Org ID</a:t>
                      </a:r>
                    </a:p>
                  </a:txBody>
                  <a:tcPr/>
                </a:tc>
                <a:tc>
                  <a:txBody>
                    <a:bodyPr/>
                    <a:lstStyle/>
                    <a:p>
                      <a:r>
                        <a:rPr lang="en-US" sz="1400" dirty="0"/>
                        <a:t>Org Name</a:t>
                      </a:r>
                    </a:p>
                  </a:txBody>
                  <a:tcPr/>
                </a:tc>
                <a:extLst>
                  <a:ext uri="{0D108BD9-81ED-4DB2-BD59-A6C34878D82A}">
                    <a16:rowId xmlns:a16="http://schemas.microsoft.com/office/drawing/2014/main" val="969244764"/>
                  </a:ext>
                </a:extLst>
              </a:tr>
              <a:tr h="370840">
                <a:tc>
                  <a:txBody>
                    <a:bodyPr/>
                    <a:lstStyle/>
                    <a:p>
                      <a:r>
                        <a:rPr lang="en-US" sz="1400" dirty="0"/>
                        <a:t>001</a:t>
                      </a:r>
                    </a:p>
                  </a:txBody>
                  <a:tcPr/>
                </a:tc>
                <a:tc>
                  <a:txBody>
                    <a:bodyPr/>
                    <a:lstStyle/>
                    <a:p>
                      <a:r>
                        <a:rPr lang="en-US" sz="1400" dirty="0"/>
                        <a:t>Minnesota Depart</a:t>
                      </a:r>
                    </a:p>
                  </a:txBody>
                  <a:tcPr/>
                </a:tc>
                <a:extLst>
                  <a:ext uri="{0D108BD9-81ED-4DB2-BD59-A6C34878D82A}">
                    <a16:rowId xmlns:a16="http://schemas.microsoft.com/office/drawing/2014/main" val="3674811264"/>
                  </a:ext>
                </a:extLst>
              </a:tr>
              <a:tr h="370840">
                <a:tc>
                  <a:txBody>
                    <a:bodyPr/>
                    <a:lstStyle/>
                    <a:p>
                      <a:r>
                        <a:rPr lang="en-US" sz="1400" dirty="0"/>
                        <a:t>002</a:t>
                      </a:r>
                    </a:p>
                  </a:txBody>
                  <a:tcPr/>
                </a:tc>
                <a:tc>
                  <a:txBody>
                    <a:bodyPr/>
                    <a:lstStyle/>
                    <a:p>
                      <a:r>
                        <a:rPr lang="en-US" sz="1400" dirty="0"/>
                        <a:t>Kentucky </a:t>
                      </a:r>
                      <a:r>
                        <a:rPr lang="en-US" sz="1400" dirty="0" err="1"/>
                        <a:t>Departm</a:t>
                      </a:r>
                      <a:endParaRPr lang="en-US" sz="1400" dirty="0"/>
                    </a:p>
                  </a:txBody>
                  <a:tcPr/>
                </a:tc>
                <a:extLst>
                  <a:ext uri="{0D108BD9-81ED-4DB2-BD59-A6C34878D82A}">
                    <a16:rowId xmlns:a16="http://schemas.microsoft.com/office/drawing/2014/main" val="2754349346"/>
                  </a:ext>
                </a:extLst>
              </a:tr>
              <a:tr h="370840">
                <a:tc>
                  <a:txBody>
                    <a:bodyPr/>
                    <a:lstStyle/>
                    <a:p>
                      <a:r>
                        <a:rPr lang="en-US" sz="1400" dirty="0"/>
                        <a:t>003</a:t>
                      </a:r>
                    </a:p>
                  </a:txBody>
                  <a:tcPr/>
                </a:tc>
                <a:tc>
                  <a:txBody>
                    <a:bodyPr/>
                    <a:lstStyle/>
                    <a:p>
                      <a:r>
                        <a:rPr lang="en-US" sz="1400" dirty="0"/>
                        <a:t>University of Was</a:t>
                      </a:r>
                    </a:p>
                  </a:txBody>
                  <a:tcPr/>
                </a:tc>
                <a:extLst>
                  <a:ext uri="{0D108BD9-81ED-4DB2-BD59-A6C34878D82A}">
                    <a16:rowId xmlns:a16="http://schemas.microsoft.com/office/drawing/2014/main" val="702005046"/>
                  </a:ext>
                </a:extLst>
              </a:tr>
            </a:tbl>
          </a:graphicData>
        </a:graphic>
      </p:graphicFrame>
      <p:sp>
        <p:nvSpPr>
          <p:cNvPr id="5" name="TextBox 4">
            <a:extLst>
              <a:ext uri="{FF2B5EF4-FFF2-40B4-BE49-F238E27FC236}">
                <a16:creationId xmlns:a16="http://schemas.microsoft.com/office/drawing/2014/main" id="{A0F21846-F256-49A9-AA05-D06451D983BE}"/>
              </a:ext>
            </a:extLst>
          </p:cNvPr>
          <p:cNvSpPr txBox="1"/>
          <p:nvPr/>
        </p:nvSpPr>
        <p:spPr>
          <a:xfrm>
            <a:off x="998457" y="1439949"/>
            <a:ext cx="22744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All Organizational Info</a:t>
            </a:r>
          </a:p>
        </p:txBody>
      </p:sp>
      <p:sp>
        <p:nvSpPr>
          <p:cNvPr id="6" name="TextBox 5">
            <a:extLst>
              <a:ext uri="{FF2B5EF4-FFF2-40B4-BE49-F238E27FC236}">
                <a16:creationId xmlns:a16="http://schemas.microsoft.com/office/drawing/2014/main" id="{71A2EF4F-C661-4535-9283-C45D92127991}"/>
              </a:ext>
            </a:extLst>
          </p:cNvPr>
          <p:cNvSpPr txBox="1"/>
          <p:nvPr/>
        </p:nvSpPr>
        <p:spPr>
          <a:xfrm>
            <a:off x="3600653" y="1956345"/>
            <a:ext cx="2074158" cy="1200329"/>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Organization Name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Contact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Organization Type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Address</a:t>
            </a:r>
          </a:p>
        </p:txBody>
      </p:sp>
      <p:graphicFrame>
        <p:nvGraphicFramePr>
          <p:cNvPr id="7" name="Table 6">
            <a:extLst>
              <a:ext uri="{FF2B5EF4-FFF2-40B4-BE49-F238E27FC236}">
                <a16:creationId xmlns:a16="http://schemas.microsoft.com/office/drawing/2014/main" id="{F4ADAE72-407B-41D0-ACE4-989B507F7DD1}"/>
              </a:ext>
            </a:extLst>
          </p:cNvPr>
          <p:cNvGraphicFramePr>
            <a:graphicFrameLocks noGrp="1"/>
          </p:cNvGraphicFramePr>
          <p:nvPr/>
        </p:nvGraphicFramePr>
        <p:xfrm>
          <a:off x="8980763" y="1822219"/>
          <a:ext cx="2421329" cy="1483360"/>
        </p:xfrm>
        <a:graphic>
          <a:graphicData uri="http://schemas.openxmlformats.org/drawingml/2006/table">
            <a:tbl>
              <a:tblPr firstRow="1" bandRow="1">
                <a:tableStyleId>{EB344D84-9AFB-497E-A393-DC336BA19D2E}</a:tableStyleId>
              </a:tblPr>
              <a:tblGrid>
                <a:gridCol w="726069">
                  <a:extLst>
                    <a:ext uri="{9D8B030D-6E8A-4147-A177-3AD203B41FA5}">
                      <a16:colId xmlns:a16="http://schemas.microsoft.com/office/drawing/2014/main" val="3977764661"/>
                    </a:ext>
                  </a:extLst>
                </a:gridCol>
                <a:gridCol w="1695260">
                  <a:extLst>
                    <a:ext uri="{9D8B030D-6E8A-4147-A177-3AD203B41FA5}">
                      <a16:colId xmlns:a16="http://schemas.microsoft.com/office/drawing/2014/main" val="997289311"/>
                    </a:ext>
                  </a:extLst>
                </a:gridCol>
              </a:tblGrid>
              <a:tr h="370840">
                <a:tc>
                  <a:txBody>
                    <a:bodyPr/>
                    <a:lstStyle/>
                    <a:p>
                      <a:r>
                        <a:rPr lang="en-US" sz="1400" dirty="0" err="1"/>
                        <a:t>Prjct</a:t>
                      </a:r>
                      <a:r>
                        <a:rPr lang="en-US" sz="1400" dirty="0"/>
                        <a:t> ID</a:t>
                      </a:r>
                    </a:p>
                  </a:txBody>
                  <a:tcPr/>
                </a:tc>
                <a:tc>
                  <a:txBody>
                    <a:bodyPr/>
                    <a:lstStyle/>
                    <a:p>
                      <a:r>
                        <a:rPr lang="en-US" sz="1400" dirty="0"/>
                        <a:t>Project Name</a:t>
                      </a:r>
                    </a:p>
                  </a:txBody>
                  <a:tcPr/>
                </a:tc>
                <a:extLst>
                  <a:ext uri="{0D108BD9-81ED-4DB2-BD59-A6C34878D82A}">
                    <a16:rowId xmlns:a16="http://schemas.microsoft.com/office/drawing/2014/main" val="969244764"/>
                  </a:ext>
                </a:extLst>
              </a:tr>
              <a:tr h="370840">
                <a:tc>
                  <a:txBody>
                    <a:bodyPr/>
                    <a:lstStyle/>
                    <a:p>
                      <a:r>
                        <a:rPr lang="en-US" sz="1400" dirty="0"/>
                        <a:t>001</a:t>
                      </a:r>
                    </a:p>
                  </a:txBody>
                  <a:tcPr/>
                </a:tc>
                <a:tc>
                  <a:txBody>
                    <a:bodyPr/>
                    <a:lstStyle/>
                    <a:p>
                      <a:r>
                        <a:rPr lang="en-US" sz="1400" dirty="0" err="1"/>
                        <a:t>Cyano</a:t>
                      </a:r>
                      <a:r>
                        <a:rPr lang="en-US" sz="1400" dirty="0"/>
                        <a:t> Monitoring</a:t>
                      </a:r>
                    </a:p>
                  </a:txBody>
                  <a:tcPr/>
                </a:tc>
                <a:extLst>
                  <a:ext uri="{0D108BD9-81ED-4DB2-BD59-A6C34878D82A}">
                    <a16:rowId xmlns:a16="http://schemas.microsoft.com/office/drawing/2014/main" val="3674811264"/>
                  </a:ext>
                </a:extLst>
              </a:tr>
              <a:tr h="370840">
                <a:tc>
                  <a:txBody>
                    <a:bodyPr/>
                    <a:lstStyle/>
                    <a:p>
                      <a:r>
                        <a:rPr lang="en-US" sz="1400" dirty="0"/>
                        <a:t>002</a:t>
                      </a:r>
                    </a:p>
                  </a:txBody>
                  <a:tcPr/>
                </a:tc>
                <a:tc>
                  <a:txBody>
                    <a:bodyPr/>
                    <a:lstStyle/>
                    <a:p>
                      <a:r>
                        <a:rPr lang="en-US" sz="1400" dirty="0" err="1"/>
                        <a:t>Probabalistic</a:t>
                      </a:r>
                      <a:r>
                        <a:rPr lang="en-US" sz="1400" dirty="0"/>
                        <a:t> </a:t>
                      </a:r>
                      <a:r>
                        <a:rPr lang="en-US" sz="1400" dirty="0" err="1"/>
                        <a:t>mon</a:t>
                      </a:r>
                      <a:endParaRPr lang="en-US" sz="1400" dirty="0"/>
                    </a:p>
                  </a:txBody>
                  <a:tcPr/>
                </a:tc>
                <a:extLst>
                  <a:ext uri="{0D108BD9-81ED-4DB2-BD59-A6C34878D82A}">
                    <a16:rowId xmlns:a16="http://schemas.microsoft.com/office/drawing/2014/main" val="2754349346"/>
                  </a:ext>
                </a:extLst>
              </a:tr>
              <a:tr h="370840">
                <a:tc>
                  <a:txBody>
                    <a:bodyPr/>
                    <a:lstStyle/>
                    <a:p>
                      <a:r>
                        <a:rPr lang="en-US" sz="1400" dirty="0"/>
                        <a:t>003</a:t>
                      </a:r>
                    </a:p>
                  </a:txBody>
                  <a:tcPr/>
                </a:tc>
                <a:tc>
                  <a:txBody>
                    <a:bodyPr/>
                    <a:lstStyle/>
                    <a:p>
                      <a:r>
                        <a:rPr lang="en-US" sz="1400" dirty="0"/>
                        <a:t>Trends Program</a:t>
                      </a:r>
                    </a:p>
                  </a:txBody>
                  <a:tcPr/>
                </a:tc>
                <a:extLst>
                  <a:ext uri="{0D108BD9-81ED-4DB2-BD59-A6C34878D82A}">
                    <a16:rowId xmlns:a16="http://schemas.microsoft.com/office/drawing/2014/main" val="702005046"/>
                  </a:ext>
                </a:extLst>
              </a:tr>
            </a:tbl>
          </a:graphicData>
        </a:graphic>
      </p:graphicFrame>
      <p:sp>
        <p:nvSpPr>
          <p:cNvPr id="8" name="TextBox 7">
            <a:extLst>
              <a:ext uri="{FF2B5EF4-FFF2-40B4-BE49-F238E27FC236}">
                <a16:creationId xmlns:a16="http://schemas.microsoft.com/office/drawing/2014/main" id="{05F4641D-7D84-47AB-867C-675B0FBA17FE}"/>
              </a:ext>
            </a:extLst>
          </p:cNvPr>
          <p:cNvSpPr txBox="1"/>
          <p:nvPr/>
        </p:nvSpPr>
        <p:spPr>
          <a:xfrm>
            <a:off x="9442841" y="1460790"/>
            <a:ext cx="15460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All Project Info</a:t>
            </a:r>
          </a:p>
        </p:txBody>
      </p:sp>
      <p:sp>
        <p:nvSpPr>
          <p:cNvPr id="10" name="TextBox 9">
            <a:extLst>
              <a:ext uri="{FF2B5EF4-FFF2-40B4-BE49-F238E27FC236}">
                <a16:creationId xmlns:a16="http://schemas.microsoft.com/office/drawing/2014/main" id="{DB2B3598-035C-413A-94A6-53988A18A703}"/>
              </a:ext>
            </a:extLst>
          </p:cNvPr>
          <p:cNvSpPr txBox="1"/>
          <p:nvPr/>
        </p:nvSpPr>
        <p:spPr>
          <a:xfrm>
            <a:off x="6510086" y="1981962"/>
            <a:ext cx="2224455" cy="1200329"/>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Project Name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Sampling Design Type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QAPP Indicator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Attached Files</a:t>
            </a:r>
          </a:p>
        </p:txBody>
      </p:sp>
      <p:graphicFrame>
        <p:nvGraphicFramePr>
          <p:cNvPr id="11" name="Table 10">
            <a:extLst>
              <a:ext uri="{FF2B5EF4-FFF2-40B4-BE49-F238E27FC236}">
                <a16:creationId xmlns:a16="http://schemas.microsoft.com/office/drawing/2014/main" id="{745F4A7B-5103-4C3A-8AC0-BAAD823A3E9B}"/>
              </a:ext>
            </a:extLst>
          </p:cNvPr>
          <p:cNvGraphicFramePr>
            <a:graphicFrameLocks noGrp="1"/>
          </p:cNvGraphicFramePr>
          <p:nvPr/>
        </p:nvGraphicFramePr>
        <p:xfrm>
          <a:off x="2614699" y="4348691"/>
          <a:ext cx="2196052" cy="1483360"/>
        </p:xfrm>
        <a:graphic>
          <a:graphicData uri="http://schemas.openxmlformats.org/drawingml/2006/table">
            <a:tbl>
              <a:tblPr firstRow="1" bandRow="1">
                <a:tableStyleId>{EB344D84-9AFB-497E-A393-DC336BA19D2E}</a:tableStyleId>
              </a:tblPr>
              <a:tblGrid>
                <a:gridCol w="667134">
                  <a:extLst>
                    <a:ext uri="{9D8B030D-6E8A-4147-A177-3AD203B41FA5}">
                      <a16:colId xmlns:a16="http://schemas.microsoft.com/office/drawing/2014/main" val="3977764661"/>
                    </a:ext>
                  </a:extLst>
                </a:gridCol>
                <a:gridCol w="1528918">
                  <a:extLst>
                    <a:ext uri="{9D8B030D-6E8A-4147-A177-3AD203B41FA5}">
                      <a16:colId xmlns:a16="http://schemas.microsoft.com/office/drawing/2014/main" val="997289311"/>
                    </a:ext>
                  </a:extLst>
                </a:gridCol>
              </a:tblGrid>
              <a:tr h="370840">
                <a:tc>
                  <a:txBody>
                    <a:bodyPr/>
                    <a:lstStyle/>
                    <a:p>
                      <a:r>
                        <a:rPr lang="en-US" sz="1400" dirty="0"/>
                        <a:t>Loc ID</a:t>
                      </a:r>
                    </a:p>
                  </a:txBody>
                  <a:tcPr/>
                </a:tc>
                <a:tc>
                  <a:txBody>
                    <a:bodyPr/>
                    <a:lstStyle/>
                    <a:p>
                      <a:r>
                        <a:rPr lang="en-US" sz="1400" dirty="0"/>
                        <a:t>Location Name</a:t>
                      </a:r>
                    </a:p>
                  </a:txBody>
                  <a:tcPr/>
                </a:tc>
                <a:extLst>
                  <a:ext uri="{0D108BD9-81ED-4DB2-BD59-A6C34878D82A}">
                    <a16:rowId xmlns:a16="http://schemas.microsoft.com/office/drawing/2014/main" val="969244764"/>
                  </a:ext>
                </a:extLst>
              </a:tr>
              <a:tr h="370840">
                <a:tc>
                  <a:txBody>
                    <a:bodyPr/>
                    <a:lstStyle/>
                    <a:p>
                      <a:r>
                        <a:rPr lang="en-US" sz="1400" dirty="0"/>
                        <a:t>001</a:t>
                      </a:r>
                    </a:p>
                  </a:txBody>
                  <a:tcPr/>
                </a:tc>
                <a:tc>
                  <a:txBody>
                    <a:bodyPr/>
                    <a:lstStyle/>
                    <a:p>
                      <a:r>
                        <a:rPr lang="en-US" sz="1400" dirty="0"/>
                        <a:t>Deep Blue Lake</a:t>
                      </a:r>
                    </a:p>
                  </a:txBody>
                  <a:tcPr/>
                </a:tc>
                <a:extLst>
                  <a:ext uri="{0D108BD9-81ED-4DB2-BD59-A6C34878D82A}">
                    <a16:rowId xmlns:a16="http://schemas.microsoft.com/office/drawing/2014/main" val="3674811264"/>
                  </a:ext>
                </a:extLst>
              </a:tr>
              <a:tr h="370840">
                <a:tc>
                  <a:txBody>
                    <a:bodyPr/>
                    <a:lstStyle/>
                    <a:p>
                      <a:r>
                        <a:rPr lang="en-US" sz="1400" dirty="0"/>
                        <a:t>002</a:t>
                      </a:r>
                    </a:p>
                  </a:txBody>
                  <a:tcPr/>
                </a:tc>
                <a:tc>
                  <a:txBody>
                    <a:bodyPr/>
                    <a:lstStyle/>
                    <a:p>
                      <a:r>
                        <a:rPr lang="en-US" sz="1400" dirty="0"/>
                        <a:t>Muddy Run</a:t>
                      </a:r>
                    </a:p>
                  </a:txBody>
                  <a:tcPr/>
                </a:tc>
                <a:extLst>
                  <a:ext uri="{0D108BD9-81ED-4DB2-BD59-A6C34878D82A}">
                    <a16:rowId xmlns:a16="http://schemas.microsoft.com/office/drawing/2014/main" val="2754349346"/>
                  </a:ext>
                </a:extLst>
              </a:tr>
              <a:tr h="370840">
                <a:tc>
                  <a:txBody>
                    <a:bodyPr/>
                    <a:lstStyle/>
                    <a:p>
                      <a:r>
                        <a:rPr lang="en-US" sz="1400" dirty="0"/>
                        <a:t>003</a:t>
                      </a:r>
                    </a:p>
                  </a:txBody>
                  <a:tcPr/>
                </a:tc>
                <a:tc>
                  <a:txBody>
                    <a:bodyPr/>
                    <a:lstStyle/>
                    <a:p>
                      <a:r>
                        <a:rPr lang="en-US" sz="1400" dirty="0"/>
                        <a:t>Fishing Creek</a:t>
                      </a:r>
                    </a:p>
                  </a:txBody>
                  <a:tcPr/>
                </a:tc>
                <a:extLst>
                  <a:ext uri="{0D108BD9-81ED-4DB2-BD59-A6C34878D82A}">
                    <a16:rowId xmlns:a16="http://schemas.microsoft.com/office/drawing/2014/main" val="702005046"/>
                  </a:ext>
                </a:extLst>
              </a:tr>
            </a:tbl>
          </a:graphicData>
        </a:graphic>
      </p:graphicFrame>
      <p:sp>
        <p:nvSpPr>
          <p:cNvPr id="12" name="TextBox 11">
            <a:extLst>
              <a:ext uri="{FF2B5EF4-FFF2-40B4-BE49-F238E27FC236}">
                <a16:creationId xmlns:a16="http://schemas.microsoft.com/office/drawing/2014/main" id="{0F6A75C2-589C-416F-85D9-E646473528D3}"/>
              </a:ext>
            </a:extLst>
          </p:cNvPr>
          <p:cNvSpPr txBox="1"/>
          <p:nvPr/>
        </p:nvSpPr>
        <p:spPr>
          <a:xfrm>
            <a:off x="2907840" y="3994342"/>
            <a:ext cx="16887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All Location Info</a:t>
            </a:r>
          </a:p>
        </p:txBody>
      </p:sp>
      <p:sp>
        <p:nvSpPr>
          <p:cNvPr id="13" name="Rectangle: Rounded Corners 12">
            <a:extLst>
              <a:ext uri="{FF2B5EF4-FFF2-40B4-BE49-F238E27FC236}">
                <a16:creationId xmlns:a16="http://schemas.microsoft.com/office/drawing/2014/main" id="{5A48782E-E6FB-4857-9F0F-75881F74D97A}"/>
              </a:ext>
            </a:extLst>
          </p:cNvPr>
          <p:cNvSpPr/>
          <p:nvPr/>
        </p:nvSpPr>
        <p:spPr>
          <a:xfrm>
            <a:off x="838200" y="1411074"/>
            <a:ext cx="5024388" cy="217754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Rounded Corners 13">
            <a:extLst>
              <a:ext uri="{FF2B5EF4-FFF2-40B4-BE49-F238E27FC236}">
                <a16:creationId xmlns:a16="http://schemas.microsoft.com/office/drawing/2014/main" id="{5D3071FF-1FEC-449D-9304-ABE89F9E80AF}"/>
              </a:ext>
            </a:extLst>
          </p:cNvPr>
          <p:cNvSpPr/>
          <p:nvPr/>
        </p:nvSpPr>
        <p:spPr>
          <a:xfrm>
            <a:off x="6329414" y="1416860"/>
            <a:ext cx="5195512" cy="217754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52995FA9-F41F-492E-9317-F99E4678F75C}"/>
              </a:ext>
            </a:extLst>
          </p:cNvPr>
          <p:cNvSpPr txBox="1"/>
          <p:nvPr/>
        </p:nvSpPr>
        <p:spPr>
          <a:xfrm>
            <a:off x="5226518" y="4490206"/>
            <a:ext cx="1878271" cy="1200329"/>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Location Name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Location Type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Geospatial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Well information*</a:t>
            </a:r>
          </a:p>
        </p:txBody>
      </p:sp>
      <p:sp>
        <p:nvSpPr>
          <p:cNvPr id="16" name="TextBox 15">
            <a:extLst>
              <a:ext uri="{FF2B5EF4-FFF2-40B4-BE49-F238E27FC236}">
                <a16:creationId xmlns:a16="http://schemas.microsoft.com/office/drawing/2014/main" id="{72D4AFEB-174E-4E50-BB95-1704EE9BE8FA}"/>
              </a:ext>
            </a:extLst>
          </p:cNvPr>
          <p:cNvSpPr txBox="1"/>
          <p:nvPr/>
        </p:nvSpPr>
        <p:spPr>
          <a:xfrm>
            <a:off x="7303298" y="4490205"/>
            <a:ext cx="1846596" cy="1200329"/>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Description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HUC, municipal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Alternate IDs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Tribal designation</a:t>
            </a:r>
          </a:p>
        </p:txBody>
      </p:sp>
      <p:sp>
        <p:nvSpPr>
          <p:cNvPr id="17" name="TextBox 16">
            <a:extLst>
              <a:ext uri="{FF2B5EF4-FFF2-40B4-BE49-F238E27FC236}">
                <a16:creationId xmlns:a16="http://schemas.microsoft.com/office/drawing/2014/main" id="{18AD78C6-CE1C-4407-8092-F7E54CCCC4EC}"/>
              </a:ext>
            </a:extLst>
          </p:cNvPr>
          <p:cNvSpPr txBox="1"/>
          <p:nvPr/>
        </p:nvSpPr>
        <p:spPr>
          <a:xfrm>
            <a:off x="5645790" y="4179008"/>
            <a:ext cx="12314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Mandatory</a:t>
            </a:r>
          </a:p>
        </p:txBody>
      </p:sp>
      <p:sp>
        <p:nvSpPr>
          <p:cNvPr id="18" name="TextBox 17">
            <a:extLst>
              <a:ext uri="{FF2B5EF4-FFF2-40B4-BE49-F238E27FC236}">
                <a16:creationId xmlns:a16="http://schemas.microsoft.com/office/drawing/2014/main" id="{16C24E03-40C5-48B0-9B4E-81E52A8D9273}"/>
              </a:ext>
            </a:extLst>
          </p:cNvPr>
          <p:cNvSpPr txBox="1"/>
          <p:nvPr/>
        </p:nvSpPr>
        <p:spPr>
          <a:xfrm>
            <a:off x="7754172" y="4179008"/>
            <a:ext cx="99155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Optional</a:t>
            </a:r>
          </a:p>
        </p:txBody>
      </p:sp>
      <p:sp>
        <p:nvSpPr>
          <p:cNvPr id="19" name="Rectangle: Rounded Corners 18">
            <a:extLst>
              <a:ext uri="{FF2B5EF4-FFF2-40B4-BE49-F238E27FC236}">
                <a16:creationId xmlns:a16="http://schemas.microsoft.com/office/drawing/2014/main" id="{21140E71-AFF9-4B89-AC08-4A2D66A8C6C5}"/>
              </a:ext>
            </a:extLst>
          </p:cNvPr>
          <p:cNvSpPr/>
          <p:nvPr/>
        </p:nvSpPr>
        <p:spPr>
          <a:xfrm>
            <a:off x="2454441" y="3900738"/>
            <a:ext cx="6939815" cy="217754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6602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02570-C700-46EF-8457-E027149119B1}"/>
              </a:ext>
            </a:extLst>
          </p:cNvPr>
          <p:cNvSpPr>
            <a:spLocks noGrp="1"/>
          </p:cNvSpPr>
          <p:nvPr>
            <p:ph type="title"/>
          </p:nvPr>
        </p:nvSpPr>
        <p:spPr>
          <a:xfrm>
            <a:off x="838200" y="0"/>
            <a:ext cx="10515600" cy="1325563"/>
          </a:xfrm>
        </p:spPr>
        <p:txBody>
          <a:bodyPr/>
          <a:lstStyle/>
          <a:p>
            <a:r>
              <a:rPr lang="en-US" dirty="0"/>
              <a:t>What Data are Required by WQX?</a:t>
            </a:r>
          </a:p>
        </p:txBody>
      </p:sp>
      <p:sp>
        <p:nvSpPr>
          <p:cNvPr id="6" name="TextBox 5">
            <a:extLst>
              <a:ext uri="{FF2B5EF4-FFF2-40B4-BE49-F238E27FC236}">
                <a16:creationId xmlns:a16="http://schemas.microsoft.com/office/drawing/2014/main" id="{71A2EF4F-C661-4535-9283-C45D92127991}"/>
              </a:ext>
            </a:extLst>
          </p:cNvPr>
          <p:cNvSpPr txBox="1"/>
          <p:nvPr/>
        </p:nvSpPr>
        <p:spPr>
          <a:xfrm>
            <a:off x="3600652" y="1956345"/>
            <a:ext cx="2196051"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Media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Sample Type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Sample Method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Sample Equipment</a:t>
            </a:r>
          </a:p>
        </p:txBody>
      </p:sp>
      <p:sp>
        <p:nvSpPr>
          <p:cNvPr id="13" name="Rectangle: Rounded Corners 12">
            <a:extLst>
              <a:ext uri="{FF2B5EF4-FFF2-40B4-BE49-F238E27FC236}">
                <a16:creationId xmlns:a16="http://schemas.microsoft.com/office/drawing/2014/main" id="{5A48782E-E6FB-4857-9F0F-75881F74D97A}"/>
              </a:ext>
            </a:extLst>
          </p:cNvPr>
          <p:cNvSpPr/>
          <p:nvPr/>
        </p:nvSpPr>
        <p:spPr>
          <a:xfrm>
            <a:off x="838200" y="1411074"/>
            <a:ext cx="8228798" cy="217754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52995FA9-F41F-492E-9317-F99E4678F75C}"/>
              </a:ext>
            </a:extLst>
          </p:cNvPr>
          <p:cNvSpPr txBox="1"/>
          <p:nvPr/>
        </p:nvSpPr>
        <p:spPr>
          <a:xfrm>
            <a:off x="5226518" y="4490206"/>
            <a:ext cx="2027722"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Characteristic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Units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Analytical Method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Value Type</a:t>
            </a:r>
          </a:p>
        </p:txBody>
      </p:sp>
      <p:sp>
        <p:nvSpPr>
          <p:cNvPr id="16" name="TextBox 15">
            <a:extLst>
              <a:ext uri="{FF2B5EF4-FFF2-40B4-BE49-F238E27FC236}">
                <a16:creationId xmlns:a16="http://schemas.microsoft.com/office/drawing/2014/main" id="{72D4AFEB-174E-4E50-BB95-1704EE9BE8FA}"/>
              </a:ext>
            </a:extLst>
          </p:cNvPr>
          <p:cNvSpPr txBox="1"/>
          <p:nvPr/>
        </p:nvSpPr>
        <p:spPr>
          <a:xfrm>
            <a:off x="9967783" y="4490205"/>
            <a:ext cx="1200457" cy="92333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Qualifiers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Comments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18AD78C6-CE1C-4407-8092-F7E54CCCC4EC}"/>
              </a:ext>
            </a:extLst>
          </p:cNvPr>
          <p:cNvSpPr txBox="1"/>
          <p:nvPr/>
        </p:nvSpPr>
        <p:spPr>
          <a:xfrm>
            <a:off x="5645790" y="4168848"/>
            <a:ext cx="12314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Mandatory</a:t>
            </a:r>
          </a:p>
        </p:txBody>
      </p:sp>
      <p:sp>
        <p:nvSpPr>
          <p:cNvPr id="18" name="TextBox 17">
            <a:extLst>
              <a:ext uri="{FF2B5EF4-FFF2-40B4-BE49-F238E27FC236}">
                <a16:creationId xmlns:a16="http://schemas.microsoft.com/office/drawing/2014/main" id="{16C24E03-40C5-48B0-9B4E-81E52A8D9273}"/>
              </a:ext>
            </a:extLst>
          </p:cNvPr>
          <p:cNvSpPr txBox="1"/>
          <p:nvPr/>
        </p:nvSpPr>
        <p:spPr>
          <a:xfrm>
            <a:off x="10092914" y="4179008"/>
            <a:ext cx="99155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Optional</a:t>
            </a:r>
          </a:p>
        </p:txBody>
      </p:sp>
      <p:sp>
        <p:nvSpPr>
          <p:cNvPr id="19" name="Rectangle: Rounded Corners 18">
            <a:extLst>
              <a:ext uri="{FF2B5EF4-FFF2-40B4-BE49-F238E27FC236}">
                <a16:creationId xmlns:a16="http://schemas.microsoft.com/office/drawing/2014/main" id="{21140E71-AFF9-4B89-AC08-4A2D66A8C6C5}"/>
              </a:ext>
            </a:extLst>
          </p:cNvPr>
          <p:cNvSpPr/>
          <p:nvPr/>
        </p:nvSpPr>
        <p:spPr>
          <a:xfrm>
            <a:off x="848869" y="3900738"/>
            <a:ext cx="10838047" cy="217754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0" name="Table 19">
            <a:extLst>
              <a:ext uri="{FF2B5EF4-FFF2-40B4-BE49-F238E27FC236}">
                <a16:creationId xmlns:a16="http://schemas.microsoft.com/office/drawing/2014/main" id="{6BBEE94F-5CD4-4310-B76B-F1BFC91784AF}"/>
              </a:ext>
            </a:extLst>
          </p:cNvPr>
          <p:cNvGraphicFramePr>
            <a:graphicFrameLocks noGrp="1"/>
          </p:cNvGraphicFramePr>
          <p:nvPr/>
        </p:nvGraphicFramePr>
        <p:xfrm>
          <a:off x="1121401" y="1764262"/>
          <a:ext cx="2196052" cy="1630680"/>
        </p:xfrm>
        <a:graphic>
          <a:graphicData uri="http://schemas.openxmlformats.org/drawingml/2006/table">
            <a:tbl>
              <a:tblPr firstRow="1" bandRow="1">
                <a:tableStyleId>{EB344D84-9AFB-497E-A393-DC336BA19D2E}</a:tableStyleId>
              </a:tblPr>
              <a:tblGrid>
                <a:gridCol w="767576">
                  <a:extLst>
                    <a:ext uri="{9D8B030D-6E8A-4147-A177-3AD203B41FA5}">
                      <a16:colId xmlns:a16="http://schemas.microsoft.com/office/drawing/2014/main" val="3977764661"/>
                    </a:ext>
                  </a:extLst>
                </a:gridCol>
                <a:gridCol w="1428476">
                  <a:extLst>
                    <a:ext uri="{9D8B030D-6E8A-4147-A177-3AD203B41FA5}">
                      <a16:colId xmlns:a16="http://schemas.microsoft.com/office/drawing/2014/main" val="997289311"/>
                    </a:ext>
                  </a:extLst>
                </a:gridCol>
              </a:tblGrid>
              <a:tr h="370840">
                <a:tc>
                  <a:txBody>
                    <a:bodyPr/>
                    <a:lstStyle/>
                    <a:p>
                      <a:r>
                        <a:rPr lang="en-US" sz="1400" dirty="0"/>
                        <a:t>Activity ID</a:t>
                      </a:r>
                    </a:p>
                  </a:txBody>
                  <a:tcPr/>
                </a:tc>
                <a:tc>
                  <a:txBody>
                    <a:bodyPr/>
                    <a:lstStyle/>
                    <a:p>
                      <a:r>
                        <a:rPr lang="en-US" sz="1400" dirty="0"/>
                        <a:t>Sample Date</a:t>
                      </a:r>
                    </a:p>
                  </a:txBody>
                  <a:tcPr/>
                </a:tc>
                <a:extLst>
                  <a:ext uri="{0D108BD9-81ED-4DB2-BD59-A6C34878D82A}">
                    <a16:rowId xmlns:a16="http://schemas.microsoft.com/office/drawing/2014/main" val="969244764"/>
                  </a:ext>
                </a:extLst>
              </a:tr>
              <a:tr h="370840">
                <a:tc>
                  <a:txBody>
                    <a:bodyPr/>
                    <a:lstStyle/>
                    <a:p>
                      <a:r>
                        <a:rPr lang="en-US" sz="1400" dirty="0"/>
                        <a:t>001</a:t>
                      </a:r>
                    </a:p>
                  </a:txBody>
                  <a:tcPr/>
                </a:tc>
                <a:tc>
                  <a:txBody>
                    <a:bodyPr/>
                    <a:lstStyle/>
                    <a:p>
                      <a:r>
                        <a:rPr lang="en-US" sz="1400" dirty="0"/>
                        <a:t>5/3/2012</a:t>
                      </a:r>
                    </a:p>
                  </a:txBody>
                  <a:tcPr/>
                </a:tc>
                <a:extLst>
                  <a:ext uri="{0D108BD9-81ED-4DB2-BD59-A6C34878D82A}">
                    <a16:rowId xmlns:a16="http://schemas.microsoft.com/office/drawing/2014/main" val="3674811264"/>
                  </a:ext>
                </a:extLst>
              </a:tr>
              <a:tr h="370840">
                <a:tc>
                  <a:txBody>
                    <a:bodyPr/>
                    <a:lstStyle/>
                    <a:p>
                      <a:r>
                        <a:rPr lang="en-US" sz="1400" dirty="0"/>
                        <a:t>002</a:t>
                      </a:r>
                    </a:p>
                  </a:txBody>
                  <a:tcPr/>
                </a:tc>
                <a:tc>
                  <a:txBody>
                    <a:bodyPr/>
                    <a:lstStyle/>
                    <a:p>
                      <a:r>
                        <a:rPr lang="en-US" sz="1400" dirty="0"/>
                        <a:t>4/17/2016</a:t>
                      </a:r>
                    </a:p>
                  </a:txBody>
                  <a:tcPr/>
                </a:tc>
                <a:extLst>
                  <a:ext uri="{0D108BD9-81ED-4DB2-BD59-A6C34878D82A}">
                    <a16:rowId xmlns:a16="http://schemas.microsoft.com/office/drawing/2014/main" val="2754349346"/>
                  </a:ext>
                </a:extLst>
              </a:tr>
              <a:tr h="370840">
                <a:tc>
                  <a:txBody>
                    <a:bodyPr/>
                    <a:lstStyle/>
                    <a:p>
                      <a:r>
                        <a:rPr lang="en-US" sz="1400" dirty="0"/>
                        <a:t>003</a:t>
                      </a:r>
                    </a:p>
                  </a:txBody>
                  <a:tcPr/>
                </a:tc>
                <a:tc>
                  <a:txBody>
                    <a:bodyPr/>
                    <a:lstStyle/>
                    <a:p>
                      <a:r>
                        <a:rPr lang="en-US" sz="1400" dirty="0"/>
                        <a:t>4/23/2020</a:t>
                      </a:r>
                    </a:p>
                  </a:txBody>
                  <a:tcPr/>
                </a:tc>
                <a:extLst>
                  <a:ext uri="{0D108BD9-81ED-4DB2-BD59-A6C34878D82A}">
                    <a16:rowId xmlns:a16="http://schemas.microsoft.com/office/drawing/2014/main" val="702005046"/>
                  </a:ext>
                </a:extLst>
              </a:tr>
            </a:tbl>
          </a:graphicData>
        </a:graphic>
      </p:graphicFrame>
      <p:sp>
        <p:nvSpPr>
          <p:cNvPr id="21" name="TextBox 20">
            <a:extLst>
              <a:ext uri="{FF2B5EF4-FFF2-40B4-BE49-F238E27FC236}">
                <a16:creationId xmlns:a16="http://schemas.microsoft.com/office/drawing/2014/main" id="{65B560DF-0F5D-4A65-A3B9-D460353F24AD}"/>
              </a:ext>
            </a:extLst>
          </p:cNvPr>
          <p:cNvSpPr txBox="1"/>
          <p:nvPr/>
        </p:nvSpPr>
        <p:spPr>
          <a:xfrm>
            <a:off x="1121738" y="1388147"/>
            <a:ext cx="174919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Unique Activities</a:t>
            </a:r>
          </a:p>
        </p:txBody>
      </p:sp>
      <p:graphicFrame>
        <p:nvGraphicFramePr>
          <p:cNvPr id="22" name="Table 21">
            <a:extLst>
              <a:ext uri="{FF2B5EF4-FFF2-40B4-BE49-F238E27FC236}">
                <a16:creationId xmlns:a16="http://schemas.microsoft.com/office/drawing/2014/main" id="{06E760A0-2781-4504-9986-65276464A5CF}"/>
              </a:ext>
            </a:extLst>
          </p:cNvPr>
          <p:cNvGraphicFramePr>
            <a:graphicFrameLocks noGrp="1"/>
          </p:cNvGraphicFramePr>
          <p:nvPr/>
        </p:nvGraphicFramePr>
        <p:xfrm>
          <a:off x="1121401" y="4275123"/>
          <a:ext cx="3527510" cy="1630680"/>
        </p:xfrm>
        <a:graphic>
          <a:graphicData uri="http://schemas.openxmlformats.org/drawingml/2006/table">
            <a:tbl>
              <a:tblPr firstRow="1" bandRow="1">
                <a:tableStyleId>{EB344D84-9AFB-497E-A393-DC336BA19D2E}</a:tableStyleId>
              </a:tblPr>
              <a:tblGrid>
                <a:gridCol w="747031">
                  <a:extLst>
                    <a:ext uri="{9D8B030D-6E8A-4147-A177-3AD203B41FA5}">
                      <a16:colId xmlns:a16="http://schemas.microsoft.com/office/drawing/2014/main" val="3977764661"/>
                    </a:ext>
                  </a:extLst>
                </a:gridCol>
                <a:gridCol w="1390239">
                  <a:extLst>
                    <a:ext uri="{9D8B030D-6E8A-4147-A177-3AD203B41FA5}">
                      <a16:colId xmlns:a16="http://schemas.microsoft.com/office/drawing/2014/main" val="997289311"/>
                    </a:ext>
                  </a:extLst>
                </a:gridCol>
                <a:gridCol w="695120">
                  <a:extLst>
                    <a:ext uri="{9D8B030D-6E8A-4147-A177-3AD203B41FA5}">
                      <a16:colId xmlns:a16="http://schemas.microsoft.com/office/drawing/2014/main" val="3327393735"/>
                    </a:ext>
                  </a:extLst>
                </a:gridCol>
                <a:gridCol w="695120">
                  <a:extLst>
                    <a:ext uri="{9D8B030D-6E8A-4147-A177-3AD203B41FA5}">
                      <a16:colId xmlns:a16="http://schemas.microsoft.com/office/drawing/2014/main" val="3138246568"/>
                    </a:ext>
                  </a:extLst>
                </a:gridCol>
              </a:tblGrid>
              <a:tr h="370840">
                <a:tc>
                  <a:txBody>
                    <a:bodyPr/>
                    <a:lstStyle/>
                    <a:p>
                      <a:r>
                        <a:rPr lang="en-US" sz="1400" dirty="0"/>
                        <a:t>Activity ID</a:t>
                      </a:r>
                    </a:p>
                  </a:txBody>
                  <a:tcPr/>
                </a:tc>
                <a:tc>
                  <a:txBody>
                    <a:bodyPr/>
                    <a:lstStyle/>
                    <a:p>
                      <a:r>
                        <a:rPr lang="en-US" sz="1400" dirty="0"/>
                        <a:t>Characteristic</a:t>
                      </a:r>
                    </a:p>
                  </a:txBody>
                  <a:tcPr/>
                </a:tc>
                <a:tc>
                  <a:txBody>
                    <a:bodyPr/>
                    <a:lstStyle/>
                    <a:p>
                      <a:r>
                        <a:rPr lang="en-US" sz="1400" dirty="0"/>
                        <a:t>Value</a:t>
                      </a:r>
                    </a:p>
                  </a:txBody>
                  <a:tcPr/>
                </a:tc>
                <a:tc>
                  <a:txBody>
                    <a:bodyPr/>
                    <a:lstStyle/>
                    <a:p>
                      <a:r>
                        <a:rPr lang="en-US" sz="1400" dirty="0"/>
                        <a:t>Unit</a:t>
                      </a:r>
                    </a:p>
                  </a:txBody>
                  <a:tcPr/>
                </a:tc>
                <a:extLst>
                  <a:ext uri="{0D108BD9-81ED-4DB2-BD59-A6C34878D82A}">
                    <a16:rowId xmlns:a16="http://schemas.microsoft.com/office/drawing/2014/main" val="969244764"/>
                  </a:ext>
                </a:extLst>
              </a:tr>
              <a:tr h="370840">
                <a:tc>
                  <a:txBody>
                    <a:bodyPr/>
                    <a:lstStyle/>
                    <a:p>
                      <a:r>
                        <a:rPr lang="en-US" sz="1400" dirty="0"/>
                        <a:t>003</a:t>
                      </a:r>
                    </a:p>
                  </a:txBody>
                  <a:tcPr/>
                </a:tc>
                <a:tc>
                  <a:txBody>
                    <a:bodyPr/>
                    <a:lstStyle/>
                    <a:p>
                      <a:r>
                        <a:rPr lang="en-US" sz="1400" dirty="0"/>
                        <a:t>pH</a:t>
                      </a:r>
                    </a:p>
                  </a:txBody>
                  <a:tcPr/>
                </a:tc>
                <a:tc>
                  <a:txBody>
                    <a:bodyPr/>
                    <a:lstStyle/>
                    <a:p>
                      <a:r>
                        <a:rPr lang="en-US" sz="1400" dirty="0"/>
                        <a:t>7.6</a:t>
                      </a:r>
                    </a:p>
                  </a:txBody>
                  <a:tcPr/>
                </a:tc>
                <a:tc>
                  <a:txBody>
                    <a:bodyPr/>
                    <a:lstStyle/>
                    <a:p>
                      <a:r>
                        <a:rPr lang="en-US" sz="1400" dirty="0"/>
                        <a:t>SU</a:t>
                      </a:r>
                    </a:p>
                  </a:txBody>
                  <a:tcPr/>
                </a:tc>
                <a:extLst>
                  <a:ext uri="{0D108BD9-81ED-4DB2-BD59-A6C34878D82A}">
                    <a16:rowId xmlns:a16="http://schemas.microsoft.com/office/drawing/2014/main" val="3674811264"/>
                  </a:ext>
                </a:extLst>
              </a:tr>
              <a:tr h="370840">
                <a:tc>
                  <a:txBody>
                    <a:bodyPr/>
                    <a:lstStyle/>
                    <a:p>
                      <a:r>
                        <a:rPr lang="en-US" sz="1400" dirty="0"/>
                        <a:t>003</a:t>
                      </a:r>
                    </a:p>
                  </a:txBody>
                  <a:tcPr/>
                </a:tc>
                <a:tc>
                  <a:txBody>
                    <a:bodyPr/>
                    <a:lstStyle/>
                    <a:p>
                      <a:r>
                        <a:rPr lang="en-US" sz="1400" dirty="0"/>
                        <a:t>Temperature</a:t>
                      </a:r>
                    </a:p>
                  </a:txBody>
                  <a:tcPr/>
                </a:tc>
                <a:tc>
                  <a:txBody>
                    <a:bodyPr/>
                    <a:lstStyle/>
                    <a:p>
                      <a:r>
                        <a:rPr lang="en-US" sz="1400" dirty="0"/>
                        <a:t>19.1</a:t>
                      </a:r>
                    </a:p>
                  </a:txBody>
                  <a:tcPr/>
                </a:tc>
                <a:tc>
                  <a:txBody>
                    <a:bodyPr/>
                    <a:lstStyle/>
                    <a:p>
                      <a:r>
                        <a:rPr lang="en-US" sz="1400" dirty="0"/>
                        <a:t>Deg C</a:t>
                      </a:r>
                    </a:p>
                  </a:txBody>
                  <a:tcPr/>
                </a:tc>
                <a:extLst>
                  <a:ext uri="{0D108BD9-81ED-4DB2-BD59-A6C34878D82A}">
                    <a16:rowId xmlns:a16="http://schemas.microsoft.com/office/drawing/2014/main" val="2754349346"/>
                  </a:ext>
                </a:extLst>
              </a:tr>
              <a:tr h="370840">
                <a:tc>
                  <a:txBody>
                    <a:bodyPr/>
                    <a:lstStyle/>
                    <a:p>
                      <a:r>
                        <a:rPr lang="en-US" sz="1400" dirty="0"/>
                        <a:t>003</a:t>
                      </a:r>
                    </a:p>
                  </a:txBody>
                  <a:tcPr/>
                </a:tc>
                <a:tc>
                  <a:txBody>
                    <a:bodyPr/>
                    <a:lstStyle/>
                    <a:p>
                      <a:r>
                        <a:rPr lang="en-US" sz="1400" dirty="0"/>
                        <a:t>Conductivity</a:t>
                      </a:r>
                    </a:p>
                  </a:txBody>
                  <a:tcPr/>
                </a:tc>
                <a:tc>
                  <a:txBody>
                    <a:bodyPr/>
                    <a:lstStyle/>
                    <a:p>
                      <a:r>
                        <a:rPr lang="en-US" sz="1400" dirty="0"/>
                        <a:t>236</a:t>
                      </a:r>
                    </a:p>
                  </a:txBody>
                  <a:tcPr/>
                </a:tc>
                <a:tc>
                  <a:txBody>
                    <a:bodyPr/>
                    <a:lstStyle/>
                    <a:p>
                      <a:r>
                        <a:rPr lang="en-US" sz="1400" dirty="0"/>
                        <a:t>µS/cm</a:t>
                      </a:r>
                    </a:p>
                  </a:txBody>
                  <a:tcPr/>
                </a:tc>
                <a:extLst>
                  <a:ext uri="{0D108BD9-81ED-4DB2-BD59-A6C34878D82A}">
                    <a16:rowId xmlns:a16="http://schemas.microsoft.com/office/drawing/2014/main" val="702005046"/>
                  </a:ext>
                </a:extLst>
              </a:tr>
            </a:tbl>
          </a:graphicData>
        </a:graphic>
      </p:graphicFrame>
      <p:sp>
        <p:nvSpPr>
          <p:cNvPr id="23" name="TextBox 22">
            <a:extLst>
              <a:ext uri="{FF2B5EF4-FFF2-40B4-BE49-F238E27FC236}">
                <a16:creationId xmlns:a16="http://schemas.microsoft.com/office/drawing/2014/main" id="{4E0EAC4E-9618-44D0-8A15-524E5180E641}"/>
              </a:ext>
            </a:extLst>
          </p:cNvPr>
          <p:cNvSpPr txBox="1"/>
          <p:nvPr/>
        </p:nvSpPr>
        <p:spPr>
          <a:xfrm>
            <a:off x="1121401" y="3894952"/>
            <a:ext cx="333636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All Result-level Info and metadata</a:t>
            </a:r>
          </a:p>
        </p:txBody>
      </p:sp>
      <p:sp>
        <p:nvSpPr>
          <p:cNvPr id="14" name="TextBox 13">
            <a:extLst>
              <a:ext uri="{FF2B5EF4-FFF2-40B4-BE49-F238E27FC236}">
                <a16:creationId xmlns:a16="http://schemas.microsoft.com/office/drawing/2014/main" id="{3BE7FA56-8243-42A5-A2E1-22C0E063CD5D}"/>
              </a:ext>
            </a:extLst>
          </p:cNvPr>
          <p:cNvSpPr txBox="1"/>
          <p:nvPr/>
        </p:nvSpPr>
        <p:spPr>
          <a:xfrm>
            <a:off x="7578993" y="4489690"/>
            <a:ext cx="2110356"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Sample Fraction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Speciation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Detection Condition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Biological*</a:t>
            </a:r>
          </a:p>
        </p:txBody>
      </p:sp>
      <p:sp>
        <p:nvSpPr>
          <p:cNvPr id="24" name="TextBox 23">
            <a:extLst>
              <a:ext uri="{FF2B5EF4-FFF2-40B4-BE49-F238E27FC236}">
                <a16:creationId xmlns:a16="http://schemas.microsoft.com/office/drawing/2014/main" id="{64079C57-4CEE-467E-8107-8A10F1888320}"/>
              </a:ext>
            </a:extLst>
          </p:cNvPr>
          <p:cNvSpPr txBox="1"/>
          <p:nvPr/>
        </p:nvSpPr>
        <p:spPr>
          <a:xfrm>
            <a:off x="7993136" y="4157658"/>
            <a:ext cx="125226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Conditional</a:t>
            </a:r>
          </a:p>
        </p:txBody>
      </p:sp>
      <p:sp>
        <p:nvSpPr>
          <p:cNvPr id="25" name="TextBox 24">
            <a:extLst>
              <a:ext uri="{FF2B5EF4-FFF2-40B4-BE49-F238E27FC236}">
                <a16:creationId xmlns:a16="http://schemas.microsoft.com/office/drawing/2014/main" id="{4ECB0210-3BBE-4B41-95D2-F0D21CA1339C}"/>
              </a:ext>
            </a:extLst>
          </p:cNvPr>
          <p:cNvSpPr txBox="1"/>
          <p:nvPr/>
        </p:nvSpPr>
        <p:spPr>
          <a:xfrm>
            <a:off x="4033197" y="1587013"/>
            <a:ext cx="12314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Mandatory</a:t>
            </a:r>
          </a:p>
        </p:txBody>
      </p:sp>
    </p:spTree>
    <p:extLst>
      <p:ext uri="{BB962C8B-B14F-4D97-AF65-F5344CB8AC3E}">
        <p14:creationId xmlns:p14="http://schemas.microsoft.com/office/powerpoint/2010/main" val="2489387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p:bldP spid="18" grpId="0"/>
      <p:bldP spid="19" grpId="0" animBg="1"/>
      <p:bldP spid="23" grpId="0"/>
      <p:bldP spid="14" grpId="0" animBg="1"/>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4EE32-EC9C-42A3-B19B-4D7D0FBE84EA}"/>
              </a:ext>
            </a:extLst>
          </p:cNvPr>
          <p:cNvSpPr>
            <a:spLocks noGrp="1"/>
          </p:cNvSpPr>
          <p:nvPr>
            <p:ph type="title"/>
          </p:nvPr>
        </p:nvSpPr>
        <p:spPr>
          <a:xfrm>
            <a:off x="838200" y="0"/>
            <a:ext cx="10515600" cy="1325563"/>
          </a:xfrm>
        </p:spPr>
        <p:txBody>
          <a:bodyPr/>
          <a:lstStyle/>
          <a:p>
            <a:r>
              <a:rPr lang="en-US" dirty="0"/>
              <a:t>Resource Check-in</a:t>
            </a:r>
          </a:p>
        </p:txBody>
      </p:sp>
      <p:graphicFrame>
        <p:nvGraphicFramePr>
          <p:cNvPr id="4" name="Content Placeholder 3">
            <a:extLst>
              <a:ext uri="{FF2B5EF4-FFF2-40B4-BE49-F238E27FC236}">
                <a16:creationId xmlns:a16="http://schemas.microsoft.com/office/drawing/2014/main" id="{563AC978-81A8-4FDC-A3A6-F6350670D1BE}"/>
              </a:ext>
            </a:extLst>
          </p:cNvPr>
          <p:cNvGraphicFramePr>
            <a:graphicFrameLocks noGrp="1"/>
          </p:cNvGraphicFramePr>
          <p:nvPr>
            <p:ph idx="1"/>
          </p:nvPr>
        </p:nvGraphicFramePr>
        <p:xfrm>
          <a:off x="2282144" y="2138934"/>
          <a:ext cx="7627712" cy="2253996"/>
        </p:xfrm>
        <a:graphic>
          <a:graphicData uri="http://schemas.openxmlformats.org/drawingml/2006/table">
            <a:tbl>
              <a:tblPr firstRow="1" firstCol="1" bandRow="1">
                <a:tableStyleId>{0505E3EF-67EA-436B-97B2-0124C06EBD24}</a:tableStyleId>
              </a:tblPr>
              <a:tblGrid>
                <a:gridCol w="3226481">
                  <a:extLst>
                    <a:ext uri="{9D8B030D-6E8A-4147-A177-3AD203B41FA5}">
                      <a16:colId xmlns:a16="http://schemas.microsoft.com/office/drawing/2014/main" val="2326058663"/>
                    </a:ext>
                  </a:extLst>
                </a:gridCol>
                <a:gridCol w="4401231">
                  <a:extLst>
                    <a:ext uri="{9D8B030D-6E8A-4147-A177-3AD203B41FA5}">
                      <a16:colId xmlns:a16="http://schemas.microsoft.com/office/drawing/2014/main" val="2888971338"/>
                    </a:ext>
                  </a:extLst>
                </a:gridCol>
              </a:tblGrid>
              <a:tr h="0">
                <a:tc>
                  <a:txBody>
                    <a:bodyPr/>
                    <a:lstStyle/>
                    <a:p>
                      <a:pPr marL="0" marR="0">
                        <a:lnSpc>
                          <a:spcPct val="107000"/>
                        </a:lnSpc>
                        <a:spcBef>
                          <a:spcPts val="0"/>
                        </a:spcBef>
                        <a:spcAft>
                          <a:spcPts val="0"/>
                        </a:spcAft>
                      </a:pPr>
                      <a:r>
                        <a:rPr lang="en-US" sz="2000">
                          <a:effectLst/>
                        </a:rPr>
                        <a:t>Topic Area</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dirty="0">
                          <a:effectLst/>
                        </a:rPr>
                        <a:t>Resource Links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87013907"/>
                  </a:ext>
                </a:extLst>
              </a:tr>
              <a:tr h="0">
                <a:tc>
                  <a:txBody>
                    <a:bodyPr/>
                    <a:lstStyle/>
                    <a:p>
                      <a:pPr marL="0" marR="0">
                        <a:lnSpc>
                          <a:spcPct val="107000"/>
                        </a:lnSpc>
                        <a:spcBef>
                          <a:spcPts val="0"/>
                        </a:spcBef>
                        <a:spcAft>
                          <a:spcPts val="0"/>
                        </a:spcAft>
                      </a:pPr>
                      <a:r>
                        <a:rPr lang="en-US" sz="2000" dirty="0">
                          <a:effectLst/>
                        </a:rPr>
                        <a:t>WQX Nuts and Bolts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u="sng" dirty="0">
                          <a:effectLst/>
                          <a:hlinkClick r:id="rId3"/>
                        </a:rPr>
                        <a:t>Upload Resources Page</a:t>
                      </a:r>
                      <a:endParaRPr lang="en-US" sz="2000" dirty="0">
                        <a:effectLst/>
                      </a:endParaRPr>
                    </a:p>
                    <a:p>
                      <a:pPr marL="0" marR="0">
                        <a:lnSpc>
                          <a:spcPct val="107000"/>
                        </a:lnSpc>
                        <a:spcBef>
                          <a:spcPts val="0"/>
                        </a:spcBef>
                        <a:spcAft>
                          <a:spcPts val="0"/>
                        </a:spcAft>
                      </a:pPr>
                      <a:r>
                        <a:rPr lang="en-US" sz="2000" u="sng" dirty="0">
                          <a:effectLst/>
                          <a:hlinkClick r:id="rId4"/>
                        </a:rPr>
                        <a:t>Glossary of Terms</a:t>
                      </a:r>
                      <a:endParaRPr lang="en-US" sz="2000" dirty="0">
                        <a:effectLst/>
                      </a:endParaRPr>
                    </a:p>
                    <a:p>
                      <a:pPr marL="0" marR="0">
                        <a:lnSpc>
                          <a:spcPct val="107000"/>
                        </a:lnSpc>
                        <a:spcBef>
                          <a:spcPts val="0"/>
                        </a:spcBef>
                        <a:spcAft>
                          <a:spcPts val="0"/>
                        </a:spcAft>
                      </a:pPr>
                      <a:r>
                        <a:rPr lang="en-US" sz="2000" u="sng" dirty="0">
                          <a:effectLst/>
                          <a:hlinkClick r:id="rId5"/>
                        </a:rPr>
                        <a:t>Validation Rules</a:t>
                      </a:r>
                      <a:endParaRPr lang="en-US" sz="2000" dirty="0">
                        <a:effectLst/>
                      </a:endParaRPr>
                    </a:p>
                    <a:p>
                      <a:pPr marL="0" marR="0">
                        <a:lnSpc>
                          <a:spcPct val="107000"/>
                        </a:lnSpc>
                        <a:spcBef>
                          <a:spcPts val="0"/>
                        </a:spcBef>
                        <a:spcAft>
                          <a:spcPts val="0"/>
                        </a:spcAft>
                      </a:pPr>
                      <a:r>
                        <a:rPr lang="en-US" sz="2000" u="sng" dirty="0">
                          <a:effectLst/>
                          <a:hlinkClick r:id="rId6"/>
                        </a:rPr>
                        <a:t>Data Exchange Template</a:t>
                      </a:r>
                      <a:r>
                        <a:rPr lang="en-US" sz="2000" dirty="0">
                          <a:effectLst/>
                        </a:rPr>
                        <a:t> (List of Fields)</a:t>
                      </a:r>
                    </a:p>
                    <a:p>
                      <a:pPr marL="0" marR="0">
                        <a:lnSpc>
                          <a:spcPct val="107000"/>
                        </a:lnSpc>
                        <a:spcBef>
                          <a:spcPts val="0"/>
                        </a:spcBef>
                        <a:spcAft>
                          <a:spcPts val="0"/>
                        </a:spcAft>
                      </a:pPr>
                      <a:r>
                        <a:rPr lang="en-US" sz="2000" u="sng" dirty="0">
                          <a:effectLst/>
                          <a:hlinkClick r:id="rId7"/>
                        </a:rPr>
                        <a:t>Domain Service</a:t>
                      </a:r>
                      <a:r>
                        <a:rPr lang="en-US" sz="2000" dirty="0">
                          <a:effectLst/>
                        </a:rPr>
                        <a:t> (Allowable Values)</a:t>
                      </a:r>
                    </a:p>
                    <a:p>
                      <a:pPr marL="0" marR="0">
                        <a:lnSpc>
                          <a:spcPct val="107000"/>
                        </a:lnSpc>
                        <a:spcBef>
                          <a:spcPts val="0"/>
                        </a:spcBef>
                        <a:spcAft>
                          <a:spcPts val="0"/>
                        </a:spcAft>
                      </a:pPr>
                      <a:r>
                        <a:rPr lang="en-US" sz="2000" dirty="0">
                          <a:effectLst/>
                        </a:rPr>
                        <a:t>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17123148"/>
                  </a:ext>
                </a:extLst>
              </a:tr>
            </a:tbl>
          </a:graphicData>
        </a:graphic>
      </p:graphicFrame>
    </p:spTree>
    <p:extLst>
      <p:ext uri="{BB962C8B-B14F-4D97-AF65-F5344CB8AC3E}">
        <p14:creationId xmlns:p14="http://schemas.microsoft.com/office/powerpoint/2010/main" val="1322544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F4209-7B4D-4A06-9291-F342E7143353}"/>
              </a:ext>
            </a:extLst>
          </p:cNvPr>
          <p:cNvSpPr>
            <a:spLocks noGrp="1"/>
          </p:cNvSpPr>
          <p:nvPr>
            <p:ph type="title"/>
          </p:nvPr>
        </p:nvSpPr>
        <p:spPr>
          <a:xfrm>
            <a:off x="838200" y="147412"/>
            <a:ext cx="10515600" cy="708932"/>
          </a:xfrm>
        </p:spPr>
        <p:txBody>
          <a:bodyPr/>
          <a:lstStyle/>
          <a:p>
            <a:pPr algn="ctr"/>
            <a:r>
              <a:rPr lang="en-US" dirty="0"/>
              <a:t>What is </a:t>
            </a:r>
            <a:r>
              <a:rPr lang="en-US" dirty="0" err="1"/>
              <a:t>WQXWeb</a:t>
            </a:r>
            <a:r>
              <a:rPr lang="en-US" dirty="0"/>
              <a:t>?</a:t>
            </a:r>
          </a:p>
        </p:txBody>
      </p:sp>
      <p:pic>
        <p:nvPicPr>
          <p:cNvPr id="5" name="Picture 4">
            <a:extLst>
              <a:ext uri="{FF2B5EF4-FFF2-40B4-BE49-F238E27FC236}">
                <a16:creationId xmlns:a16="http://schemas.microsoft.com/office/drawing/2014/main" id="{466C8425-42E9-433B-BFCC-DDEF45683F03}"/>
              </a:ext>
            </a:extLst>
          </p:cNvPr>
          <p:cNvPicPr>
            <a:picLocks noChangeAspect="1"/>
          </p:cNvPicPr>
          <p:nvPr/>
        </p:nvPicPr>
        <p:blipFill>
          <a:blip r:embed="rId2"/>
          <a:stretch>
            <a:fillRect/>
          </a:stretch>
        </p:blipFill>
        <p:spPr>
          <a:xfrm>
            <a:off x="3110364" y="1370127"/>
            <a:ext cx="8903158" cy="4349974"/>
          </a:xfrm>
          <a:prstGeom prst="rect">
            <a:avLst/>
          </a:prstGeom>
        </p:spPr>
      </p:pic>
      <p:sp>
        <p:nvSpPr>
          <p:cNvPr id="6" name="TextBox 5">
            <a:extLst>
              <a:ext uri="{FF2B5EF4-FFF2-40B4-BE49-F238E27FC236}">
                <a16:creationId xmlns:a16="http://schemas.microsoft.com/office/drawing/2014/main" id="{CBCB4644-9EFF-4130-9B3A-DE7D6EB8EBF2}"/>
              </a:ext>
            </a:extLst>
          </p:cNvPr>
          <p:cNvSpPr txBox="1"/>
          <p:nvPr/>
        </p:nvSpPr>
        <p:spPr>
          <a:xfrm>
            <a:off x="130629" y="1640114"/>
            <a:ext cx="2815771"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WQXWeb</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is the web client / user interface that allows users to </a:t>
            </a:r>
            <a:r>
              <a:rPr kumimoji="0" lang="en-US" sz="2400" b="0" i="0" u="sng" strike="noStrike" kern="1200" cap="none" spc="0" normalizeH="0" baseline="0" noProof="0" dirty="0">
                <a:ln>
                  <a:noFill/>
                </a:ln>
                <a:solidFill>
                  <a:prstClr val="black"/>
                </a:solidFill>
                <a:effectLst/>
                <a:uLnTx/>
                <a:uFillTx/>
                <a:latin typeface="Calibri" panose="020F0502020204030204"/>
                <a:ea typeface="+mn-ea"/>
                <a:cs typeface="+mn-cs"/>
              </a:rPr>
              <a:t>upload</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400" b="0" i="0" u="sng" strike="noStrike" kern="1200" cap="none" spc="0" normalizeH="0" baseline="0" noProof="0" dirty="0">
                <a:ln>
                  <a:noFill/>
                </a:ln>
                <a:solidFill>
                  <a:prstClr val="black"/>
                </a:solidFill>
                <a:effectLst/>
                <a:uLnTx/>
                <a:uFillTx/>
                <a:latin typeface="Calibri" panose="020F0502020204030204"/>
                <a:ea typeface="+mn-ea"/>
                <a:cs typeface="+mn-cs"/>
              </a:rPr>
              <a:t>identify</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400" b="0" i="0" u="sng" strike="noStrike" kern="1200" cap="none" spc="0" normalizeH="0" baseline="0" noProof="0" dirty="0">
                <a:ln>
                  <a:noFill/>
                </a:ln>
                <a:solidFill>
                  <a:prstClr val="black"/>
                </a:solidFill>
                <a:effectLst/>
                <a:uLnTx/>
                <a:uFillTx/>
                <a:latin typeface="Calibri" panose="020F0502020204030204"/>
                <a:ea typeface="+mn-ea"/>
                <a:cs typeface="+mn-cs"/>
              </a:rPr>
              <a:t>manipulate</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and eventually </a:t>
            </a:r>
            <a:r>
              <a:rPr kumimoji="0" lang="en-US" sz="2400" b="0" i="0" u="sng" strike="noStrike" kern="1200" cap="none" spc="0" normalizeH="0" baseline="0" noProof="0" dirty="0">
                <a:ln>
                  <a:noFill/>
                </a:ln>
                <a:solidFill>
                  <a:prstClr val="black"/>
                </a:solidFill>
                <a:effectLst/>
                <a:uLnTx/>
                <a:uFillTx/>
                <a:latin typeface="Calibri" panose="020F0502020204030204"/>
                <a:ea typeface="+mn-ea"/>
                <a:cs typeface="+mn-cs"/>
              </a:rPr>
              <a:t>import</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their datasets</a:t>
            </a:r>
          </a:p>
        </p:txBody>
      </p:sp>
    </p:spTree>
    <p:extLst>
      <p:ext uri="{BB962C8B-B14F-4D97-AF65-F5344CB8AC3E}">
        <p14:creationId xmlns:p14="http://schemas.microsoft.com/office/powerpoint/2010/main" val="6570324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12699-B293-452E-B1D8-88526705D312}"/>
              </a:ext>
            </a:extLst>
          </p:cNvPr>
          <p:cNvSpPr>
            <a:spLocks noGrp="1"/>
          </p:cNvSpPr>
          <p:nvPr>
            <p:ph type="title"/>
          </p:nvPr>
        </p:nvSpPr>
        <p:spPr>
          <a:xfrm>
            <a:off x="838200" y="0"/>
            <a:ext cx="10515600" cy="1325563"/>
          </a:xfrm>
        </p:spPr>
        <p:txBody>
          <a:bodyPr/>
          <a:lstStyle/>
          <a:p>
            <a:r>
              <a:rPr lang="en-US" dirty="0"/>
              <a:t>Templates and Import Configurations</a:t>
            </a:r>
          </a:p>
        </p:txBody>
      </p:sp>
      <p:sp>
        <p:nvSpPr>
          <p:cNvPr id="3" name="Content Placeholder 2">
            <a:extLst>
              <a:ext uri="{FF2B5EF4-FFF2-40B4-BE49-F238E27FC236}">
                <a16:creationId xmlns:a16="http://schemas.microsoft.com/office/drawing/2014/main" id="{77F7C41B-07DA-4B30-84BE-826F41EDE757}"/>
              </a:ext>
            </a:extLst>
          </p:cNvPr>
          <p:cNvSpPr>
            <a:spLocks noGrp="1"/>
          </p:cNvSpPr>
          <p:nvPr>
            <p:ph idx="1"/>
          </p:nvPr>
        </p:nvSpPr>
        <p:spPr>
          <a:xfrm>
            <a:off x="700414" y="1809924"/>
            <a:ext cx="5025571" cy="4351338"/>
          </a:xfrm>
        </p:spPr>
        <p:txBody>
          <a:bodyPr/>
          <a:lstStyle/>
          <a:p>
            <a:pPr marL="0" indent="0" algn="ctr">
              <a:buNone/>
            </a:pPr>
            <a:r>
              <a:rPr lang="en-US" dirty="0"/>
              <a:t>Templates</a:t>
            </a:r>
          </a:p>
        </p:txBody>
      </p:sp>
      <p:sp>
        <p:nvSpPr>
          <p:cNvPr id="4" name="Content Placeholder 2">
            <a:extLst>
              <a:ext uri="{FF2B5EF4-FFF2-40B4-BE49-F238E27FC236}">
                <a16:creationId xmlns:a16="http://schemas.microsoft.com/office/drawing/2014/main" id="{F62D840B-6E52-4D17-ABFD-0E3D7F726307}"/>
              </a:ext>
            </a:extLst>
          </p:cNvPr>
          <p:cNvSpPr txBox="1">
            <a:spLocks/>
          </p:cNvSpPr>
          <p:nvPr/>
        </p:nvSpPr>
        <p:spPr>
          <a:xfrm>
            <a:off x="6810829" y="1825625"/>
            <a:ext cx="502557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Import Configurations</a:t>
            </a:r>
          </a:p>
        </p:txBody>
      </p:sp>
      <p:pic>
        <p:nvPicPr>
          <p:cNvPr id="6" name="Graphic 5" descr="Table with solid fill">
            <a:extLst>
              <a:ext uri="{FF2B5EF4-FFF2-40B4-BE49-F238E27FC236}">
                <a16:creationId xmlns:a16="http://schemas.microsoft.com/office/drawing/2014/main" id="{8DFCE618-64FA-4EEA-A288-62C4177B85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68216" y="2370550"/>
            <a:ext cx="2689965" cy="2689965"/>
          </a:xfrm>
          <a:prstGeom prst="rect">
            <a:avLst/>
          </a:prstGeom>
        </p:spPr>
      </p:pic>
      <p:pic>
        <p:nvPicPr>
          <p:cNvPr id="8" name="Graphic 7" descr="Gears with solid fill">
            <a:extLst>
              <a:ext uri="{FF2B5EF4-FFF2-40B4-BE49-F238E27FC236}">
                <a16:creationId xmlns:a16="http://schemas.microsoft.com/office/drawing/2014/main" id="{946F49B3-B73D-470A-B222-49BB165BA9A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28593" y="2718021"/>
            <a:ext cx="1995021" cy="1995021"/>
          </a:xfrm>
          <a:prstGeom prst="rect">
            <a:avLst/>
          </a:prstGeom>
        </p:spPr>
      </p:pic>
      <p:sp>
        <p:nvSpPr>
          <p:cNvPr id="9" name="TextBox 8">
            <a:extLst>
              <a:ext uri="{FF2B5EF4-FFF2-40B4-BE49-F238E27FC236}">
                <a16:creationId xmlns:a16="http://schemas.microsoft.com/office/drawing/2014/main" id="{2BADD670-0BC2-4DF6-AE93-0DD95E75C9D9}"/>
              </a:ext>
            </a:extLst>
          </p:cNvPr>
          <p:cNvSpPr txBox="1"/>
          <p:nvPr/>
        </p:nvSpPr>
        <p:spPr>
          <a:xfrm>
            <a:off x="1902839" y="4875849"/>
            <a:ext cx="262071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Standardized Data Format</a:t>
            </a:r>
          </a:p>
        </p:txBody>
      </p:sp>
      <p:sp>
        <p:nvSpPr>
          <p:cNvPr id="10" name="TextBox 9">
            <a:extLst>
              <a:ext uri="{FF2B5EF4-FFF2-40B4-BE49-F238E27FC236}">
                <a16:creationId xmlns:a16="http://schemas.microsoft.com/office/drawing/2014/main" id="{12672C6B-7269-4851-8BC4-2E524393A7EF}"/>
              </a:ext>
            </a:extLst>
          </p:cNvPr>
          <p:cNvSpPr txBox="1"/>
          <p:nvPr/>
        </p:nvSpPr>
        <p:spPr>
          <a:xfrm>
            <a:off x="6810829" y="4875849"/>
            <a:ext cx="34119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Reads and Configures Data to XML</a:t>
            </a:r>
          </a:p>
        </p:txBody>
      </p:sp>
      <p:pic>
        <p:nvPicPr>
          <p:cNvPr id="12" name="Graphic 11" descr="Scales of justice with solid fill">
            <a:extLst>
              <a:ext uri="{FF2B5EF4-FFF2-40B4-BE49-F238E27FC236}">
                <a16:creationId xmlns:a16="http://schemas.microsoft.com/office/drawing/2014/main" id="{5FDE682A-3BCF-4628-BBBE-476AD46307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51617" y="3258331"/>
            <a:ext cx="914400" cy="914400"/>
          </a:xfrm>
          <a:prstGeom prst="rect">
            <a:avLst/>
          </a:prstGeom>
        </p:spPr>
      </p:pic>
    </p:spTree>
    <p:extLst>
      <p:ext uri="{BB962C8B-B14F-4D97-AF65-F5344CB8AC3E}">
        <p14:creationId xmlns:p14="http://schemas.microsoft.com/office/powerpoint/2010/main" val="3429661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0AB81-888A-4695-9F76-9E2C33EEDA0C}"/>
              </a:ext>
            </a:extLst>
          </p:cNvPr>
          <p:cNvSpPr>
            <a:spLocks noGrp="1"/>
          </p:cNvSpPr>
          <p:nvPr>
            <p:ph type="title"/>
          </p:nvPr>
        </p:nvSpPr>
        <p:spPr/>
        <p:txBody>
          <a:bodyPr/>
          <a:lstStyle/>
          <a:p>
            <a:r>
              <a:rPr lang="en-US" dirty="0"/>
              <a:t>WQX Web Templates</a:t>
            </a:r>
          </a:p>
        </p:txBody>
      </p:sp>
      <p:pic>
        <p:nvPicPr>
          <p:cNvPr id="5" name="Picture 4">
            <a:extLst>
              <a:ext uri="{FF2B5EF4-FFF2-40B4-BE49-F238E27FC236}">
                <a16:creationId xmlns:a16="http://schemas.microsoft.com/office/drawing/2014/main" id="{7AE7855F-1B03-4D34-BC05-E8E50CE29233}"/>
              </a:ext>
            </a:extLst>
          </p:cNvPr>
          <p:cNvPicPr>
            <a:picLocks noChangeAspect="1"/>
          </p:cNvPicPr>
          <p:nvPr/>
        </p:nvPicPr>
        <p:blipFill>
          <a:blip r:embed="rId2"/>
          <a:stretch>
            <a:fillRect/>
          </a:stretch>
        </p:blipFill>
        <p:spPr>
          <a:xfrm>
            <a:off x="6865962" y="306094"/>
            <a:ext cx="4770717" cy="6245811"/>
          </a:xfrm>
          <a:prstGeom prst="rect">
            <a:avLst/>
          </a:prstGeom>
        </p:spPr>
      </p:pic>
      <p:sp>
        <p:nvSpPr>
          <p:cNvPr id="7" name="TextBox 6">
            <a:extLst>
              <a:ext uri="{FF2B5EF4-FFF2-40B4-BE49-F238E27FC236}">
                <a16:creationId xmlns:a16="http://schemas.microsoft.com/office/drawing/2014/main" id="{4EAA1618-3FAD-4B5E-9B6D-FAC69EA1584A}"/>
              </a:ext>
            </a:extLst>
          </p:cNvPr>
          <p:cNvSpPr txBox="1"/>
          <p:nvPr/>
        </p:nvSpPr>
        <p:spPr>
          <a:xfrm>
            <a:off x="555321" y="1856363"/>
            <a:ext cx="6093912"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https://www.epa.gov/waterdata/water-quality-exchange-web-template-files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8" name="Table 7">
            <a:extLst>
              <a:ext uri="{FF2B5EF4-FFF2-40B4-BE49-F238E27FC236}">
                <a16:creationId xmlns:a16="http://schemas.microsoft.com/office/drawing/2014/main" id="{76E4AD40-C1C5-4E64-97C2-7D819763F30D}"/>
              </a:ext>
            </a:extLst>
          </p:cNvPr>
          <p:cNvGraphicFramePr>
            <a:graphicFrameLocks noGrp="1"/>
          </p:cNvGraphicFramePr>
          <p:nvPr/>
        </p:nvGraphicFramePr>
        <p:xfrm>
          <a:off x="409227" y="3676796"/>
          <a:ext cx="5937250" cy="1292987"/>
        </p:xfrm>
        <a:graphic>
          <a:graphicData uri="http://schemas.openxmlformats.org/drawingml/2006/table">
            <a:tbl>
              <a:tblPr firstRow="1" firstCol="1" bandRow="1">
                <a:tableStyleId>{0505E3EF-67EA-436B-97B2-0124C06EBD24}</a:tableStyleId>
              </a:tblPr>
              <a:tblGrid>
                <a:gridCol w="2511425">
                  <a:extLst>
                    <a:ext uri="{9D8B030D-6E8A-4147-A177-3AD203B41FA5}">
                      <a16:colId xmlns:a16="http://schemas.microsoft.com/office/drawing/2014/main" val="2226969188"/>
                    </a:ext>
                  </a:extLst>
                </a:gridCol>
                <a:gridCol w="3425825">
                  <a:extLst>
                    <a:ext uri="{9D8B030D-6E8A-4147-A177-3AD203B41FA5}">
                      <a16:colId xmlns:a16="http://schemas.microsoft.com/office/drawing/2014/main" val="2066469088"/>
                    </a:ext>
                  </a:extLst>
                </a:gridCol>
              </a:tblGrid>
              <a:tr h="0">
                <a:tc>
                  <a:txBody>
                    <a:bodyPr/>
                    <a:lstStyle/>
                    <a:p>
                      <a:pPr marL="0" marR="0">
                        <a:lnSpc>
                          <a:spcPct val="107000"/>
                        </a:lnSpc>
                        <a:spcBef>
                          <a:spcPts val="0"/>
                        </a:spcBef>
                        <a:spcAft>
                          <a:spcPts val="0"/>
                        </a:spcAft>
                      </a:pPr>
                      <a:r>
                        <a:rPr lang="en-US" sz="1600">
                          <a:effectLst/>
                        </a:rPr>
                        <a:t>Using WQX – Templates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600" u="sng" dirty="0">
                          <a:effectLst/>
                          <a:hlinkClick r:id="rId4"/>
                        </a:rPr>
                        <a:t>Water Quality Exchange Web Template User Guide | US EPA</a:t>
                      </a:r>
                      <a:endParaRPr lang="en-US" sz="1600" dirty="0">
                        <a:effectLst/>
                      </a:endParaRPr>
                    </a:p>
                    <a:p>
                      <a:pPr marL="0" marR="0">
                        <a:lnSpc>
                          <a:spcPct val="107000"/>
                        </a:lnSpc>
                        <a:spcBef>
                          <a:spcPts val="0"/>
                        </a:spcBef>
                        <a:spcAft>
                          <a:spcPts val="0"/>
                        </a:spcAft>
                      </a:pPr>
                      <a:r>
                        <a:rPr lang="en-US" sz="1600" u="sng" dirty="0">
                          <a:effectLst/>
                          <a:hlinkClick r:id="rId3"/>
                        </a:rPr>
                        <a:t>Link to Web Templates</a:t>
                      </a:r>
                      <a:endParaRPr lang="en-US" sz="1600" dirty="0">
                        <a:effectLst/>
                      </a:endParaRPr>
                    </a:p>
                    <a:p>
                      <a:pPr marL="0" marR="0">
                        <a:lnSpc>
                          <a:spcPct val="107000"/>
                        </a:lnSpc>
                        <a:spcBef>
                          <a:spcPts val="0"/>
                        </a:spcBef>
                        <a:spcAft>
                          <a:spcPts val="0"/>
                        </a:spcAft>
                      </a:pPr>
                      <a:r>
                        <a:rPr lang="en-US" sz="1600" u="sng" dirty="0">
                          <a:effectLst/>
                          <a:hlinkClick r:id="rId5"/>
                        </a:rPr>
                        <a:t>Web Templates Overview Video</a:t>
                      </a:r>
                      <a:endParaRPr lang="en-US" sz="1600" dirty="0">
                        <a:effectLst/>
                      </a:endParaRPr>
                    </a:p>
                    <a:p>
                      <a:pPr marL="0" marR="0">
                        <a:lnSpc>
                          <a:spcPct val="107000"/>
                        </a:lnSpc>
                        <a:spcBef>
                          <a:spcPts val="0"/>
                        </a:spcBef>
                        <a:spcAft>
                          <a:spcPts val="0"/>
                        </a:spcAft>
                      </a:pPr>
                      <a:r>
                        <a:rPr lang="en-US" sz="1600" dirty="0">
                          <a:effectLst/>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44201625"/>
                  </a:ext>
                </a:extLst>
              </a:tr>
            </a:tbl>
          </a:graphicData>
        </a:graphic>
      </p:graphicFrame>
    </p:spTree>
    <p:extLst>
      <p:ext uri="{BB962C8B-B14F-4D97-AF65-F5344CB8AC3E}">
        <p14:creationId xmlns:p14="http://schemas.microsoft.com/office/powerpoint/2010/main" val="16290298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682C91-3BDB-47BE-8E5B-CC76970030D8}"/>
              </a:ext>
            </a:extLst>
          </p:cNvPr>
          <p:cNvPicPr>
            <a:picLocks noChangeAspect="1"/>
          </p:cNvPicPr>
          <p:nvPr/>
        </p:nvPicPr>
        <p:blipFill>
          <a:blip r:embed="rId2"/>
          <a:stretch>
            <a:fillRect/>
          </a:stretch>
        </p:blipFill>
        <p:spPr>
          <a:xfrm>
            <a:off x="281460" y="2243968"/>
            <a:ext cx="11629080" cy="3932995"/>
          </a:xfrm>
          <a:prstGeom prst="rect">
            <a:avLst/>
          </a:prstGeom>
          <a:ln>
            <a:noFill/>
          </a:ln>
          <a:effectLst>
            <a:outerShdw blurRad="190500" algn="tl" rotWithShape="0">
              <a:srgbClr val="000000">
                <a:alpha val="70000"/>
              </a:srgbClr>
            </a:outerShdw>
          </a:effectLst>
        </p:spPr>
      </p:pic>
      <p:sp>
        <p:nvSpPr>
          <p:cNvPr id="6" name="Title 1">
            <a:extLst>
              <a:ext uri="{FF2B5EF4-FFF2-40B4-BE49-F238E27FC236}">
                <a16:creationId xmlns:a16="http://schemas.microsoft.com/office/drawing/2014/main" id="{2B17189C-E9E0-4F94-9717-8399AA60F24F}"/>
              </a:ext>
            </a:extLst>
          </p:cNvPr>
          <p:cNvSpPr>
            <a:spLocks noGrp="1"/>
          </p:cNvSpPr>
          <p:nvPr>
            <p:ph type="title"/>
          </p:nvPr>
        </p:nvSpPr>
        <p:spPr>
          <a:xfrm>
            <a:off x="838200" y="365125"/>
            <a:ext cx="10515600" cy="1325563"/>
          </a:xfrm>
        </p:spPr>
        <p:txBody>
          <a:bodyPr/>
          <a:lstStyle/>
          <a:p>
            <a:r>
              <a:rPr lang="en-US" dirty="0"/>
              <a:t>WQX Web Templates</a:t>
            </a:r>
          </a:p>
        </p:txBody>
      </p:sp>
    </p:spTree>
    <p:extLst>
      <p:ext uri="{BB962C8B-B14F-4D97-AF65-F5344CB8AC3E}">
        <p14:creationId xmlns:p14="http://schemas.microsoft.com/office/powerpoint/2010/main" val="1919911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5076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2C9793B-E003-482D-B734-6E96FAE0C35C}"/>
              </a:ext>
            </a:extLst>
          </p:cNvPr>
          <p:cNvSpPr>
            <a:spLocks noGrp="1"/>
          </p:cNvSpPr>
          <p:nvPr>
            <p:ph type="title"/>
          </p:nvPr>
        </p:nvSpPr>
        <p:spPr>
          <a:xfrm>
            <a:off x="524256" y="516804"/>
            <a:ext cx="6594189" cy="1625210"/>
          </a:xfrm>
        </p:spPr>
        <p:txBody>
          <a:bodyPr>
            <a:normAutofit/>
          </a:bodyPr>
          <a:lstStyle/>
          <a:p>
            <a:r>
              <a:rPr lang="en-US">
                <a:solidFill>
                  <a:srgbClr val="FFFFFF"/>
                </a:solidFill>
              </a:rPr>
              <a:t>Goals for Today</a:t>
            </a:r>
          </a:p>
        </p:txBody>
      </p:sp>
      <p:sp>
        <p:nvSpPr>
          <p:cNvPr id="12" name="Rectangle 11">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FDF20932-D155-4172-981D-262239B319C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6744" y="2986801"/>
            <a:ext cx="6579910" cy="2993859"/>
          </a:xfrm>
          <a:prstGeom prst="rect">
            <a:avLst/>
          </a:prstGeom>
        </p:spPr>
      </p:pic>
      <p:sp>
        <p:nvSpPr>
          <p:cNvPr id="14" name="Rectangle 13">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FC8929F-6E66-4B53-9AC1-C2BA7629A25C}"/>
              </a:ext>
            </a:extLst>
          </p:cNvPr>
          <p:cNvSpPr>
            <a:spLocks noGrp="1"/>
          </p:cNvSpPr>
          <p:nvPr>
            <p:ph idx="1"/>
          </p:nvPr>
        </p:nvSpPr>
        <p:spPr>
          <a:xfrm>
            <a:off x="8029319" y="917725"/>
            <a:ext cx="3424739" cy="4852362"/>
          </a:xfrm>
        </p:spPr>
        <p:txBody>
          <a:bodyPr anchor="ctr">
            <a:normAutofit fontScale="92500" lnSpcReduction="20000"/>
          </a:bodyPr>
          <a:lstStyle/>
          <a:p>
            <a:pPr marL="0" indent="0">
              <a:buNone/>
            </a:pPr>
            <a:endParaRPr lang="en-US" sz="2000" dirty="0">
              <a:solidFill>
                <a:srgbClr val="FFFFFF"/>
              </a:solidFill>
            </a:endParaRPr>
          </a:p>
          <a:p>
            <a:pPr marL="0" indent="0">
              <a:buNone/>
            </a:pPr>
            <a:r>
              <a:rPr lang="en-US" sz="2000" dirty="0">
                <a:solidFill>
                  <a:srgbClr val="FFFFFF"/>
                </a:solidFill>
              </a:rPr>
              <a:t>Get an Update on WQX and connected National water data systems</a:t>
            </a:r>
          </a:p>
          <a:p>
            <a:pPr marL="0" indent="0">
              <a:buNone/>
            </a:pPr>
            <a:endParaRPr lang="en-US" sz="2000" dirty="0">
              <a:solidFill>
                <a:srgbClr val="FFFFFF"/>
              </a:solidFill>
            </a:endParaRPr>
          </a:p>
          <a:p>
            <a:pPr marL="0" indent="0">
              <a:buNone/>
            </a:pPr>
            <a:r>
              <a:rPr lang="en-US" sz="2000" dirty="0">
                <a:solidFill>
                  <a:srgbClr val="FFFFFF"/>
                </a:solidFill>
              </a:rPr>
              <a:t>Learn how these tools help turn water quality data into public information</a:t>
            </a:r>
          </a:p>
          <a:p>
            <a:pPr marL="0" indent="0">
              <a:buNone/>
            </a:pPr>
            <a:endParaRPr lang="en-US" sz="2000" dirty="0">
              <a:solidFill>
                <a:srgbClr val="FFFFFF"/>
              </a:solidFill>
            </a:endParaRPr>
          </a:p>
          <a:p>
            <a:pPr marL="0" indent="0">
              <a:buNone/>
            </a:pPr>
            <a:r>
              <a:rPr lang="en-US" sz="2000" dirty="0">
                <a:solidFill>
                  <a:srgbClr val="FFFFFF"/>
                </a:solidFill>
              </a:rPr>
              <a:t>Better understand how data can be shared to or through WQX/WQP</a:t>
            </a:r>
          </a:p>
          <a:p>
            <a:pPr marL="0" indent="0">
              <a:buNone/>
            </a:pPr>
            <a:endParaRPr lang="en-US" sz="2000" dirty="0">
              <a:solidFill>
                <a:srgbClr val="FFFFFF"/>
              </a:solidFill>
            </a:endParaRPr>
          </a:p>
          <a:p>
            <a:pPr marL="0" indent="0">
              <a:buNone/>
            </a:pPr>
            <a:r>
              <a:rPr lang="en-US" sz="2000" dirty="0">
                <a:solidFill>
                  <a:srgbClr val="FFFFFF"/>
                </a:solidFill>
              </a:rPr>
              <a:t>Share examples of data management strategies/tech being deployed across the country</a:t>
            </a:r>
          </a:p>
        </p:txBody>
      </p:sp>
    </p:spTree>
    <p:extLst>
      <p:ext uri="{BB962C8B-B14F-4D97-AF65-F5344CB8AC3E}">
        <p14:creationId xmlns:p14="http://schemas.microsoft.com/office/powerpoint/2010/main" val="944156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D0054-C646-4FD7-B32F-F4C861368F38}"/>
              </a:ext>
            </a:extLst>
          </p:cNvPr>
          <p:cNvSpPr>
            <a:spLocks noGrp="1"/>
          </p:cNvSpPr>
          <p:nvPr>
            <p:ph type="title"/>
          </p:nvPr>
        </p:nvSpPr>
        <p:spPr>
          <a:xfrm>
            <a:off x="1121979" y="16586"/>
            <a:ext cx="10515600" cy="1325563"/>
          </a:xfrm>
        </p:spPr>
        <p:txBody>
          <a:bodyPr/>
          <a:lstStyle/>
          <a:p>
            <a:r>
              <a:rPr lang="en-US" dirty="0"/>
              <a:t>WQX Import Configurations</a:t>
            </a:r>
          </a:p>
        </p:txBody>
      </p:sp>
      <p:sp>
        <p:nvSpPr>
          <p:cNvPr id="7" name="Content Placeholder 6">
            <a:extLst>
              <a:ext uri="{FF2B5EF4-FFF2-40B4-BE49-F238E27FC236}">
                <a16:creationId xmlns:a16="http://schemas.microsoft.com/office/drawing/2014/main" id="{0F40589C-C8A5-42B9-830F-6CD64EEFF2AD}"/>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280A0EE1-E500-4AB6-9DAC-521ED19ADDB8}"/>
              </a:ext>
            </a:extLst>
          </p:cNvPr>
          <p:cNvPicPr>
            <a:picLocks noChangeAspect="1"/>
          </p:cNvPicPr>
          <p:nvPr/>
        </p:nvPicPr>
        <p:blipFill>
          <a:blip r:embed="rId2"/>
          <a:stretch>
            <a:fillRect/>
          </a:stretch>
        </p:blipFill>
        <p:spPr>
          <a:xfrm>
            <a:off x="357089" y="1251125"/>
            <a:ext cx="11220756" cy="5186164"/>
          </a:xfrm>
          <a:prstGeom prst="rect">
            <a:avLst/>
          </a:prstGeom>
        </p:spPr>
      </p:pic>
      <p:sp>
        <p:nvSpPr>
          <p:cNvPr id="10" name="Oval 9">
            <a:extLst>
              <a:ext uri="{FF2B5EF4-FFF2-40B4-BE49-F238E27FC236}">
                <a16:creationId xmlns:a16="http://schemas.microsoft.com/office/drawing/2014/main" id="{2B8785BA-CDE5-46BF-B3D8-C6B3D63D8B77}"/>
              </a:ext>
            </a:extLst>
          </p:cNvPr>
          <p:cNvSpPr/>
          <p:nvPr/>
        </p:nvSpPr>
        <p:spPr>
          <a:xfrm>
            <a:off x="1121979" y="2696254"/>
            <a:ext cx="1175407" cy="59558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DEE0E3DA-AD85-4C85-869F-D40A70D1DD04}"/>
              </a:ext>
            </a:extLst>
          </p:cNvPr>
          <p:cNvSpPr/>
          <p:nvPr/>
        </p:nvSpPr>
        <p:spPr>
          <a:xfrm>
            <a:off x="357089" y="3400628"/>
            <a:ext cx="1175407" cy="59558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E24A8D38-E1AC-4204-BBE6-FEF310CB27F8}"/>
              </a:ext>
            </a:extLst>
          </p:cNvPr>
          <p:cNvSpPr/>
          <p:nvPr/>
        </p:nvSpPr>
        <p:spPr>
          <a:xfrm>
            <a:off x="8366059" y="3905167"/>
            <a:ext cx="2312101" cy="59558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4E9CD462-A7E2-42AB-BE74-1F83CE7ED23F}"/>
              </a:ext>
            </a:extLst>
          </p:cNvPr>
          <p:cNvSpPr/>
          <p:nvPr/>
        </p:nvSpPr>
        <p:spPr>
          <a:xfrm>
            <a:off x="10514460" y="4001294"/>
            <a:ext cx="1175407" cy="59558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96E09775-7EC2-4AF4-91D5-8EEC09890A7B}"/>
              </a:ext>
            </a:extLst>
          </p:cNvPr>
          <p:cNvSpPr/>
          <p:nvPr/>
        </p:nvSpPr>
        <p:spPr>
          <a:xfrm>
            <a:off x="297355" y="4001293"/>
            <a:ext cx="6763845" cy="254478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DED0965D-0FF5-4408-A6FC-365DCF3F88FD}"/>
              </a:ext>
            </a:extLst>
          </p:cNvPr>
          <p:cNvSpPr/>
          <p:nvPr/>
        </p:nvSpPr>
        <p:spPr>
          <a:xfrm>
            <a:off x="3382141" y="1667847"/>
            <a:ext cx="895220" cy="49760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9471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DCC2C-287F-408B-AC07-21AC1B3BDB21}"/>
              </a:ext>
            </a:extLst>
          </p:cNvPr>
          <p:cNvSpPr>
            <a:spLocks noGrp="1"/>
          </p:cNvSpPr>
          <p:nvPr>
            <p:ph type="title"/>
          </p:nvPr>
        </p:nvSpPr>
        <p:spPr>
          <a:xfrm>
            <a:off x="1216573" y="0"/>
            <a:ext cx="10515600" cy="1325563"/>
          </a:xfrm>
        </p:spPr>
        <p:txBody>
          <a:bodyPr/>
          <a:lstStyle/>
          <a:p>
            <a:r>
              <a:rPr lang="en-US" dirty="0"/>
              <a:t>Thinking about Data Ownership</a:t>
            </a:r>
          </a:p>
        </p:txBody>
      </p:sp>
      <p:pic>
        <p:nvPicPr>
          <p:cNvPr id="5" name="Picture 4">
            <a:extLst>
              <a:ext uri="{FF2B5EF4-FFF2-40B4-BE49-F238E27FC236}">
                <a16:creationId xmlns:a16="http://schemas.microsoft.com/office/drawing/2014/main" id="{04B654CD-A348-4350-8D0E-A54C2AE376DA}"/>
              </a:ext>
            </a:extLst>
          </p:cNvPr>
          <p:cNvPicPr>
            <a:picLocks noChangeAspect="1"/>
          </p:cNvPicPr>
          <p:nvPr/>
        </p:nvPicPr>
        <p:blipFill>
          <a:blip r:embed="rId2"/>
          <a:stretch>
            <a:fillRect/>
          </a:stretch>
        </p:blipFill>
        <p:spPr>
          <a:xfrm>
            <a:off x="2422865" y="4352815"/>
            <a:ext cx="8103016" cy="2140060"/>
          </a:xfrm>
          <a:prstGeom prst="rect">
            <a:avLst/>
          </a:prstGeom>
          <a:ln>
            <a:noFill/>
          </a:ln>
          <a:effectLst>
            <a:outerShdw blurRad="190500" algn="tl" rotWithShape="0">
              <a:srgbClr val="000000">
                <a:alpha val="70000"/>
              </a:srgbClr>
            </a:outerShdw>
          </a:effectLst>
        </p:spPr>
      </p:pic>
      <p:pic>
        <p:nvPicPr>
          <p:cNvPr id="7" name="Content Placeholder 6">
            <a:extLst>
              <a:ext uri="{FF2B5EF4-FFF2-40B4-BE49-F238E27FC236}">
                <a16:creationId xmlns:a16="http://schemas.microsoft.com/office/drawing/2014/main" id="{2F32686B-33FC-473D-AC86-564365751544}"/>
              </a:ext>
            </a:extLst>
          </p:cNvPr>
          <p:cNvPicPr>
            <a:picLocks noGrp="1" noChangeAspect="1"/>
          </p:cNvPicPr>
          <p:nvPr>
            <p:ph idx="1"/>
          </p:nvPr>
        </p:nvPicPr>
        <p:blipFill rotWithShape="1">
          <a:blip r:embed="rId3"/>
          <a:srcRect l="20596"/>
          <a:stretch/>
        </p:blipFill>
        <p:spPr>
          <a:xfrm>
            <a:off x="7809187" y="5457772"/>
            <a:ext cx="3922986" cy="1035103"/>
          </a:xfrm>
          <a:prstGeom prst="rect">
            <a:avLst/>
          </a:prstGeom>
          <a:ln>
            <a:noFill/>
          </a:ln>
          <a:effectLst>
            <a:outerShdw blurRad="190500" algn="tl" rotWithShape="0">
              <a:srgbClr val="000000">
                <a:alpha val="70000"/>
              </a:srgbClr>
            </a:outerShdw>
          </a:effectLst>
        </p:spPr>
      </p:pic>
      <p:sp>
        <p:nvSpPr>
          <p:cNvPr id="8" name="TextBox 7">
            <a:extLst>
              <a:ext uri="{FF2B5EF4-FFF2-40B4-BE49-F238E27FC236}">
                <a16:creationId xmlns:a16="http://schemas.microsoft.com/office/drawing/2014/main" id="{F7EF2C8F-1D97-4D82-89F4-F620897CC932}"/>
              </a:ext>
            </a:extLst>
          </p:cNvPr>
          <p:cNvSpPr txBox="1"/>
          <p:nvPr/>
        </p:nvSpPr>
        <p:spPr>
          <a:xfrm>
            <a:off x="147145" y="1690688"/>
            <a:ext cx="2081048" cy="39703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Registration and Organization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In the Dataset</a:t>
            </a:r>
          </a:p>
        </p:txBody>
      </p:sp>
      <p:sp>
        <p:nvSpPr>
          <p:cNvPr id="9" name="TextBox 8">
            <a:extLst>
              <a:ext uri="{FF2B5EF4-FFF2-40B4-BE49-F238E27FC236}">
                <a16:creationId xmlns:a16="http://schemas.microsoft.com/office/drawing/2014/main" id="{7DCFF934-0E21-41F5-AA88-8078535931D7}"/>
              </a:ext>
            </a:extLst>
          </p:cNvPr>
          <p:cNvSpPr txBox="1"/>
          <p:nvPr/>
        </p:nvSpPr>
        <p:spPr>
          <a:xfrm>
            <a:off x="3783724" y="2136477"/>
            <a:ext cx="2827283" cy="92333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WQX Users Can be given access to upload to any organization</a:t>
            </a:r>
          </a:p>
        </p:txBody>
      </p:sp>
      <p:sp>
        <p:nvSpPr>
          <p:cNvPr id="10" name="TextBox 9">
            <a:extLst>
              <a:ext uri="{FF2B5EF4-FFF2-40B4-BE49-F238E27FC236}">
                <a16:creationId xmlns:a16="http://schemas.microsoft.com/office/drawing/2014/main" id="{06FFB657-47DD-47C9-BAD8-16D6D291E2E4}"/>
              </a:ext>
            </a:extLst>
          </p:cNvPr>
          <p:cNvSpPr txBox="1"/>
          <p:nvPr/>
        </p:nvSpPr>
        <p:spPr>
          <a:xfrm>
            <a:off x="7267553" y="1999615"/>
            <a:ext cx="3407980" cy="120032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 region/system can be set up so that either all regional data is published under one Org or individual participating Orgs</a:t>
            </a:r>
          </a:p>
        </p:txBody>
      </p:sp>
    </p:spTree>
    <p:extLst>
      <p:ext uri="{BB962C8B-B14F-4D97-AF65-F5344CB8AC3E}">
        <p14:creationId xmlns:p14="http://schemas.microsoft.com/office/powerpoint/2010/main" val="39147338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01162-5EE6-4C5C-8B8D-F9F8415F6CA7}"/>
              </a:ext>
            </a:extLst>
          </p:cNvPr>
          <p:cNvSpPr>
            <a:spLocks noGrp="1"/>
          </p:cNvSpPr>
          <p:nvPr>
            <p:ph type="title"/>
          </p:nvPr>
        </p:nvSpPr>
        <p:spPr/>
        <p:txBody>
          <a:bodyPr/>
          <a:lstStyle/>
          <a:p>
            <a:r>
              <a:rPr lang="en-US" dirty="0"/>
              <a:t>Examples of Projects Using WQX/WQP Services</a:t>
            </a:r>
          </a:p>
        </p:txBody>
      </p:sp>
      <p:pic>
        <p:nvPicPr>
          <p:cNvPr id="5" name="Picture 4">
            <a:extLst>
              <a:ext uri="{FF2B5EF4-FFF2-40B4-BE49-F238E27FC236}">
                <a16:creationId xmlns:a16="http://schemas.microsoft.com/office/drawing/2014/main" id="{1BB2A58C-2738-42A8-AA2E-EB506887F5D2}"/>
              </a:ext>
            </a:extLst>
          </p:cNvPr>
          <p:cNvPicPr>
            <a:picLocks noChangeAspect="1"/>
          </p:cNvPicPr>
          <p:nvPr/>
        </p:nvPicPr>
        <p:blipFill>
          <a:blip r:embed="rId2"/>
          <a:stretch>
            <a:fillRect/>
          </a:stretch>
        </p:blipFill>
        <p:spPr>
          <a:xfrm>
            <a:off x="5871780" y="2142512"/>
            <a:ext cx="6107342" cy="3272768"/>
          </a:xfrm>
          <a:prstGeom prst="rect">
            <a:avLst/>
          </a:prstGeom>
        </p:spPr>
      </p:pic>
      <p:pic>
        <p:nvPicPr>
          <p:cNvPr id="7" name="Picture 6">
            <a:extLst>
              <a:ext uri="{FF2B5EF4-FFF2-40B4-BE49-F238E27FC236}">
                <a16:creationId xmlns:a16="http://schemas.microsoft.com/office/drawing/2014/main" id="{EDC318FF-C7E4-4109-8455-0FC25DB612A3}"/>
              </a:ext>
            </a:extLst>
          </p:cNvPr>
          <p:cNvPicPr>
            <a:picLocks noChangeAspect="1"/>
          </p:cNvPicPr>
          <p:nvPr/>
        </p:nvPicPr>
        <p:blipFill>
          <a:blip r:embed="rId3"/>
          <a:stretch>
            <a:fillRect/>
          </a:stretch>
        </p:blipFill>
        <p:spPr>
          <a:xfrm>
            <a:off x="699082" y="1903752"/>
            <a:ext cx="5032307" cy="4090648"/>
          </a:xfrm>
          <a:prstGeom prst="rect">
            <a:avLst/>
          </a:prstGeom>
        </p:spPr>
      </p:pic>
    </p:spTree>
    <p:extLst>
      <p:ext uri="{BB962C8B-B14F-4D97-AF65-F5344CB8AC3E}">
        <p14:creationId xmlns:p14="http://schemas.microsoft.com/office/powerpoint/2010/main" val="1903108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33495-20D1-40A9-9F0B-62B3D72C91F5}"/>
              </a:ext>
            </a:extLst>
          </p:cNvPr>
          <p:cNvSpPr>
            <a:spLocks noGrp="1"/>
          </p:cNvSpPr>
          <p:nvPr>
            <p:ph type="title"/>
          </p:nvPr>
        </p:nvSpPr>
        <p:spPr>
          <a:xfrm>
            <a:off x="2301614" y="202561"/>
            <a:ext cx="2895599" cy="762000"/>
          </a:xfrm>
        </p:spPr>
        <p:txBody>
          <a:bodyPr/>
          <a:lstStyle/>
          <a:p>
            <a:r>
              <a:rPr lang="en-US" dirty="0"/>
              <a:t>Data</a:t>
            </a:r>
          </a:p>
        </p:txBody>
      </p:sp>
      <p:sp>
        <p:nvSpPr>
          <p:cNvPr id="4" name="Title 1">
            <a:extLst>
              <a:ext uri="{FF2B5EF4-FFF2-40B4-BE49-F238E27FC236}">
                <a16:creationId xmlns:a16="http://schemas.microsoft.com/office/drawing/2014/main" id="{8B3BAFC3-00B4-4548-AA93-8D28B7816B97}"/>
              </a:ext>
            </a:extLst>
          </p:cNvPr>
          <p:cNvSpPr txBox="1">
            <a:spLocks/>
          </p:cNvSpPr>
          <p:nvPr/>
        </p:nvSpPr>
        <p:spPr>
          <a:xfrm>
            <a:off x="7224862" y="221948"/>
            <a:ext cx="4267200" cy="7620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dirty="0">
                <a:ln>
                  <a:noFill/>
                </a:ln>
                <a:solidFill>
                  <a:prstClr val="black"/>
                </a:solidFill>
                <a:effectLst/>
                <a:uLnTx/>
                <a:uFillTx/>
                <a:latin typeface="Calibri Light" panose="020F0302020204030204"/>
                <a:ea typeface="+mj-ea"/>
                <a:cs typeface="+mj-cs"/>
              </a:rPr>
              <a:t>Public Information</a:t>
            </a:r>
          </a:p>
        </p:txBody>
      </p:sp>
      <p:cxnSp>
        <p:nvCxnSpPr>
          <p:cNvPr id="6" name="Straight Connector 5">
            <a:extLst>
              <a:ext uri="{FF2B5EF4-FFF2-40B4-BE49-F238E27FC236}">
                <a16:creationId xmlns:a16="http://schemas.microsoft.com/office/drawing/2014/main" id="{AF8D3B99-DE23-4F5C-BDBB-1FD40E23DDE2}"/>
              </a:ext>
            </a:extLst>
          </p:cNvPr>
          <p:cNvCxnSpPr/>
          <p:nvPr/>
        </p:nvCxnSpPr>
        <p:spPr>
          <a:xfrm>
            <a:off x="6091196" y="228600"/>
            <a:ext cx="0" cy="6400800"/>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5229515-12E3-47AF-B1C0-AD77989344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1000" y="5105401"/>
            <a:ext cx="5467458" cy="137607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9" name="Picture 8">
            <a:extLst>
              <a:ext uri="{FF2B5EF4-FFF2-40B4-BE49-F238E27FC236}">
                <a16:creationId xmlns:a16="http://schemas.microsoft.com/office/drawing/2014/main" id="{C7A1C290-EED8-444D-9239-AC3D7C9ABD4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601201" y="3683714"/>
            <a:ext cx="2425859" cy="2945686"/>
          </a:xfrm>
          <a:prstGeom prst="rect">
            <a:avLst/>
          </a:prstGeom>
        </p:spPr>
      </p:pic>
      <p:pic>
        <p:nvPicPr>
          <p:cNvPr id="10" name="Picture 9">
            <a:extLst>
              <a:ext uri="{FF2B5EF4-FFF2-40B4-BE49-F238E27FC236}">
                <a16:creationId xmlns:a16="http://schemas.microsoft.com/office/drawing/2014/main" id="{93251416-8960-4F82-AF44-17A9FCFF5B3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90868" y="3124201"/>
            <a:ext cx="2937588" cy="137607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2" name="Picture 11" descr="A picture containing text, plant&#10;&#10;Description automatically generated">
            <a:extLst>
              <a:ext uri="{FF2B5EF4-FFF2-40B4-BE49-F238E27FC236}">
                <a16:creationId xmlns:a16="http://schemas.microsoft.com/office/drawing/2014/main" id="{7C978BFC-49E0-431E-8224-C959ADB533F5}"/>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220687" y="1312092"/>
            <a:ext cx="2425859" cy="3335038"/>
          </a:xfrm>
          <a:prstGeom prst="rect">
            <a:avLst/>
          </a:prstGeom>
        </p:spPr>
      </p:pic>
      <p:pic>
        <p:nvPicPr>
          <p:cNvPr id="20" name="Picture 19">
            <a:extLst>
              <a:ext uri="{FF2B5EF4-FFF2-40B4-BE49-F238E27FC236}">
                <a16:creationId xmlns:a16="http://schemas.microsoft.com/office/drawing/2014/main" id="{0B104170-58B8-4FC0-A053-5D0A1448268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629401" y="1067065"/>
            <a:ext cx="5129181" cy="2375621"/>
          </a:xfrm>
          <a:prstGeom prst="rect">
            <a:avLst/>
          </a:prstGeom>
        </p:spPr>
      </p:pic>
      <p:pic>
        <p:nvPicPr>
          <p:cNvPr id="22" name="Picture 21">
            <a:extLst>
              <a:ext uri="{FF2B5EF4-FFF2-40B4-BE49-F238E27FC236}">
                <a16:creationId xmlns:a16="http://schemas.microsoft.com/office/drawing/2014/main" id="{09DDFF14-0AB1-4FF6-9471-C1E422DF62FB}"/>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6311547" y="3677220"/>
            <a:ext cx="3137254" cy="2952181"/>
          </a:xfrm>
          <a:prstGeom prst="rect">
            <a:avLst/>
          </a:prstGeom>
        </p:spPr>
      </p:pic>
      <p:pic>
        <p:nvPicPr>
          <p:cNvPr id="11" name="Picture 10" descr="A picture containing tree, outdoor, person&#10;&#10;Description automatically generated">
            <a:extLst>
              <a:ext uri="{FF2B5EF4-FFF2-40B4-BE49-F238E27FC236}">
                <a16:creationId xmlns:a16="http://schemas.microsoft.com/office/drawing/2014/main" id="{8C43F27F-0A37-479B-91F1-751C75B30C5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156490" y="1308283"/>
            <a:ext cx="2340346" cy="1558707"/>
          </a:xfrm>
          <a:prstGeom prst="rect">
            <a:avLst/>
          </a:prstGeom>
        </p:spPr>
      </p:pic>
    </p:spTree>
    <p:extLst>
      <p:ext uri="{BB962C8B-B14F-4D97-AF65-F5344CB8AC3E}">
        <p14:creationId xmlns:p14="http://schemas.microsoft.com/office/powerpoint/2010/main" val="3163813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615C9-AD94-4A22-AB8B-66E8FEB4D3FA}"/>
              </a:ext>
            </a:extLst>
          </p:cNvPr>
          <p:cNvSpPr>
            <a:spLocks noGrp="1"/>
          </p:cNvSpPr>
          <p:nvPr>
            <p:ph type="title"/>
          </p:nvPr>
        </p:nvSpPr>
        <p:spPr>
          <a:xfrm>
            <a:off x="535021" y="275314"/>
            <a:ext cx="10904867" cy="662738"/>
          </a:xfrm>
        </p:spPr>
        <p:txBody>
          <a:bodyPr>
            <a:normAutofit fontScale="90000"/>
          </a:bodyPr>
          <a:lstStyle/>
          <a:p>
            <a:pPr algn="ctr"/>
            <a:r>
              <a:rPr lang="en-US"/>
              <a:t>EPA Connected </a:t>
            </a:r>
            <a:r>
              <a:rPr lang="en-US" dirty="0"/>
              <a:t>Water Data Systems </a:t>
            </a:r>
          </a:p>
        </p:txBody>
      </p:sp>
      <p:sp>
        <p:nvSpPr>
          <p:cNvPr id="4" name="Rectangle: Rounded Corners 3">
            <a:extLst>
              <a:ext uri="{FF2B5EF4-FFF2-40B4-BE49-F238E27FC236}">
                <a16:creationId xmlns:a16="http://schemas.microsoft.com/office/drawing/2014/main" id="{6C9AB985-F0D0-4215-8739-8552E0D92825}"/>
              </a:ext>
            </a:extLst>
          </p:cNvPr>
          <p:cNvSpPr/>
          <p:nvPr/>
        </p:nvSpPr>
        <p:spPr>
          <a:xfrm>
            <a:off x="4622386" y="1722032"/>
            <a:ext cx="2499072" cy="914162"/>
          </a:xfrm>
          <a:prstGeom prst="roundRect">
            <a:avLst/>
          </a:prstGeom>
          <a:solidFill>
            <a:srgbClr val="0A548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panose="020F0502020204030204"/>
                <a:ea typeface="+mn-ea"/>
                <a:cs typeface="+mn-cs"/>
              </a:rPr>
              <a:t>How’s My Waterway?</a:t>
            </a:r>
          </a:p>
        </p:txBody>
      </p:sp>
      <p:pic>
        <p:nvPicPr>
          <p:cNvPr id="5" name="Picture 4">
            <a:extLst>
              <a:ext uri="{FF2B5EF4-FFF2-40B4-BE49-F238E27FC236}">
                <a16:creationId xmlns:a16="http://schemas.microsoft.com/office/drawing/2014/main" id="{8BDCD39B-C5F4-42AB-BA60-A904696D8A1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84790" y="1415828"/>
            <a:ext cx="3355099" cy="152657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6" name="Rectangle: Rounded Corners 5">
            <a:extLst>
              <a:ext uri="{FF2B5EF4-FFF2-40B4-BE49-F238E27FC236}">
                <a16:creationId xmlns:a16="http://schemas.microsoft.com/office/drawing/2014/main" id="{896EF3FD-4B44-4BC4-BB4F-253B710A0498}"/>
              </a:ext>
            </a:extLst>
          </p:cNvPr>
          <p:cNvSpPr/>
          <p:nvPr/>
        </p:nvSpPr>
        <p:spPr>
          <a:xfrm>
            <a:off x="4187423" y="3536184"/>
            <a:ext cx="1766347" cy="914162"/>
          </a:xfrm>
          <a:prstGeom prst="roundRect">
            <a:avLst/>
          </a:prstGeom>
          <a:solidFill>
            <a:srgbClr val="0A548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panose="020F0502020204030204"/>
                <a:ea typeface="+mn-ea"/>
                <a:cs typeface="+mn-cs"/>
              </a:rPr>
              <a:t>Water Quality Portal</a:t>
            </a:r>
          </a:p>
        </p:txBody>
      </p:sp>
      <p:sp>
        <p:nvSpPr>
          <p:cNvPr id="9" name="Rectangle: Rounded Corners 8">
            <a:extLst>
              <a:ext uri="{FF2B5EF4-FFF2-40B4-BE49-F238E27FC236}">
                <a16:creationId xmlns:a16="http://schemas.microsoft.com/office/drawing/2014/main" id="{FB009E42-77C1-46E0-9D62-CEBE5BE4A960}"/>
              </a:ext>
            </a:extLst>
          </p:cNvPr>
          <p:cNvSpPr/>
          <p:nvPr/>
        </p:nvSpPr>
        <p:spPr>
          <a:xfrm>
            <a:off x="3581401" y="5369192"/>
            <a:ext cx="1766347" cy="914162"/>
          </a:xfrm>
          <a:prstGeom prst="roundRect">
            <a:avLst/>
          </a:prstGeom>
          <a:solidFill>
            <a:srgbClr val="0A548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99" b="0" i="0" u="none" strike="noStrike" kern="1200" cap="none" spc="0" normalizeH="0" baseline="0" noProof="0" dirty="0">
                <a:ln>
                  <a:noFill/>
                </a:ln>
                <a:solidFill>
                  <a:prstClr val="white"/>
                </a:solidFill>
                <a:effectLst/>
                <a:uLnTx/>
                <a:uFillTx/>
                <a:latin typeface="Calibri" panose="020F0502020204030204"/>
                <a:ea typeface="+mn-ea"/>
                <a:cs typeface="+mn-cs"/>
              </a:rPr>
              <a:t>Water Quality </a:t>
            </a:r>
            <a:r>
              <a:rPr kumimoji="0" lang="en-US" sz="1799" b="0" i="0" u="none" strike="noStrike" kern="1200" cap="none" spc="0" normalizeH="0" baseline="0" noProof="0" dirty="0" err="1">
                <a:ln>
                  <a:noFill/>
                </a:ln>
                <a:solidFill>
                  <a:prstClr val="white"/>
                </a:solidFill>
                <a:effectLst/>
                <a:uLnTx/>
                <a:uFillTx/>
                <a:latin typeface="Calibri" panose="020F0502020204030204"/>
                <a:ea typeface="+mn-ea"/>
                <a:cs typeface="+mn-cs"/>
              </a:rPr>
              <a:t>eXchange</a:t>
            </a:r>
            <a:endParaRPr kumimoji="0" lang="en-US" sz="1799"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1" name="Connector: Elbow 10">
            <a:extLst>
              <a:ext uri="{FF2B5EF4-FFF2-40B4-BE49-F238E27FC236}">
                <a16:creationId xmlns:a16="http://schemas.microsoft.com/office/drawing/2014/main" id="{E28F8DB2-832A-4360-95A8-6227527A725A}"/>
              </a:ext>
            </a:extLst>
          </p:cNvPr>
          <p:cNvCxnSpPr>
            <a:cxnSpLocks/>
            <a:stCxn id="6" idx="0"/>
            <a:endCxn id="4" idx="2"/>
          </p:cNvCxnSpPr>
          <p:nvPr/>
        </p:nvCxnSpPr>
        <p:spPr>
          <a:xfrm rot="5400000" flipH="1" flipV="1">
            <a:off x="5021264" y="2685526"/>
            <a:ext cx="899990" cy="801326"/>
          </a:xfrm>
          <a:prstGeom prst="bentConnector3">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DB99A3B0-3054-421D-8D75-1D99D3063FD6}"/>
              </a:ext>
            </a:extLst>
          </p:cNvPr>
          <p:cNvCxnSpPr>
            <a:stCxn id="9" idx="0"/>
            <a:endCxn id="6" idx="2"/>
          </p:cNvCxnSpPr>
          <p:nvPr/>
        </p:nvCxnSpPr>
        <p:spPr>
          <a:xfrm rot="5400000" flipH="1" flipV="1">
            <a:off x="4308162" y="4606758"/>
            <a:ext cx="918846" cy="606022"/>
          </a:xfrm>
          <a:prstGeom prst="bentConnector3">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8C504E6-9F6C-4A3E-B11A-3EF4F01EAA23}"/>
              </a:ext>
            </a:extLst>
          </p:cNvPr>
          <p:cNvSpPr txBox="1"/>
          <p:nvPr/>
        </p:nvSpPr>
        <p:spPr>
          <a:xfrm>
            <a:off x="774447" y="5214025"/>
            <a:ext cx="267112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sng" strike="noStrike" kern="1200" cap="none" spc="0" normalizeH="0" baseline="0" noProof="0" dirty="0">
                <a:ln>
                  <a:noFill/>
                </a:ln>
                <a:solidFill>
                  <a:prstClr val="black"/>
                </a:solidFill>
                <a:effectLst/>
                <a:uLnTx/>
                <a:uFillTx/>
                <a:latin typeface="Calibri" panose="020F0502020204030204"/>
                <a:ea typeface="+mn-ea"/>
                <a:cs typeface="+mn-cs"/>
              </a:rPr>
              <a:t>Data Standard</a:t>
            </a:r>
          </a:p>
        </p:txBody>
      </p:sp>
      <p:sp>
        <p:nvSpPr>
          <p:cNvPr id="19" name="TextBox 18">
            <a:extLst>
              <a:ext uri="{FF2B5EF4-FFF2-40B4-BE49-F238E27FC236}">
                <a16:creationId xmlns:a16="http://schemas.microsoft.com/office/drawing/2014/main" id="{005173DB-92A3-4413-9B03-B3FFD520CF72}"/>
              </a:ext>
            </a:extLst>
          </p:cNvPr>
          <p:cNvSpPr txBox="1"/>
          <p:nvPr/>
        </p:nvSpPr>
        <p:spPr>
          <a:xfrm>
            <a:off x="739638" y="3429000"/>
            <a:ext cx="270593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1" u="sng" strike="noStrike" kern="1200" cap="none" spc="0" normalizeH="0" baseline="0" noProof="0" dirty="0">
                <a:ln>
                  <a:noFill/>
                </a:ln>
                <a:solidFill>
                  <a:prstClr val="black"/>
                </a:solidFill>
                <a:effectLst/>
                <a:uLnTx/>
                <a:uFillTx/>
                <a:latin typeface="Calibri" panose="020F0502020204030204"/>
                <a:ea typeface="+mn-ea"/>
                <a:cs typeface="+mn-cs"/>
              </a:rPr>
              <a:t>Data Warehouse</a:t>
            </a:r>
          </a:p>
        </p:txBody>
      </p:sp>
      <p:sp>
        <p:nvSpPr>
          <p:cNvPr id="20" name="TextBox 19">
            <a:extLst>
              <a:ext uri="{FF2B5EF4-FFF2-40B4-BE49-F238E27FC236}">
                <a16:creationId xmlns:a16="http://schemas.microsoft.com/office/drawing/2014/main" id="{85397B1D-852C-4214-970C-093865E9015A}"/>
              </a:ext>
            </a:extLst>
          </p:cNvPr>
          <p:cNvSpPr txBox="1"/>
          <p:nvPr/>
        </p:nvSpPr>
        <p:spPr>
          <a:xfrm>
            <a:off x="740495" y="1550023"/>
            <a:ext cx="270612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1" u="sng" strike="noStrike" kern="1200" cap="none" spc="0" normalizeH="0" baseline="0" noProof="0" dirty="0">
                <a:ln>
                  <a:noFill/>
                </a:ln>
                <a:solidFill>
                  <a:prstClr val="black"/>
                </a:solidFill>
                <a:effectLst/>
                <a:uLnTx/>
                <a:uFillTx/>
                <a:latin typeface="Calibri" panose="020F0502020204030204"/>
                <a:ea typeface="+mn-ea"/>
                <a:cs typeface="+mn-cs"/>
              </a:rPr>
              <a:t>Data Aggregator</a:t>
            </a:r>
          </a:p>
        </p:txBody>
      </p:sp>
      <p:pic>
        <p:nvPicPr>
          <p:cNvPr id="22" name="Picture 21">
            <a:extLst>
              <a:ext uri="{FF2B5EF4-FFF2-40B4-BE49-F238E27FC236}">
                <a16:creationId xmlns:a16="http://schemas.microsoft.com/office/drawing/2014/main" id="{31F562F6-0489-483E-8871-5F983210057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21458" y="3321330"/>
            <a:ext cx="4330904" cy="144626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4" name="Picture 23">
            <a:extLst>
              <a:ext uri="{FF2B5EF4-FFF2-40B4-BE49-F238E27FC236}">
                <a16:creationId xmlns:a16="http://schemas.microsoft.com/office/drawing/2014/main" id="{0C08EAD5-1536-475A-B8E8-0223B8BDF23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84904" y="5138235"/>
            <a:ext cx="5467458" cy="137607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21549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down)">
                                      <p:cBhvr>
                                        <p:cTn id="13" dur="500"/>
                                        <p:tgtEl>
                                          <p:spTgt spid="19"/>
                                        </p:tgtEl>
                                      </p:cBhvr>
                                    </p:animEffect>
                                  </p:childTnLst>
                                </p:cTn>
                              </p:par>
                              <p:par>
                                <p:cTn id="14" presetID="22" presetClass="entr" presetSubtype="4"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down)">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par>
                                <p:cTn id="22" presetID="22" presetClass="entr" presetSubtype="4"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down)">
                                      <p:cBhvr>
                                        <p:cTn id="24" dur="500"/>
                                        <p:tgtEl>
                                          <p:spTgt spid="5"/>
                                        </p:tgtEl>
                                      </p:cBhvr>
                                    </p:animEffect>
                                  </p:childTnLst>
                                </p:cTn>
                              </p:par>
                              <p:par>
                                <p:cTn id="25" presetID="22" presetClass="entr" presetSubtype="4"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down)">
                                      <p:cBhvr>
                                        <p:cTn id="27" dur="500"/>
                                        <p:tgtEl>
                                          <p:spTgt spid="11"/>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down)">
                                      <p:cBhvr>
                                        <p:cTn id="3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9"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D0B360-D911-410A-BCFA-E0F8FFA58B38}"/>
              </a:ext>
            </a:extLst>
          </p:cNvPr>
          <p:cNvPicPr>
            <a:picLocks noChangeAspect="1"/>
          </p:cNvPicPr>
          <p:nvPr/>
        </p:nvPicPr>
        <p:blipFill>
          <a:blip r:embed="rId2"/>
          <a:stretch>
            <a:fillRect/>
          </a:stretch>
        </p:blipFill>
        <p:spPr>
          <a:xfrm>
            <a:off x="3737579" y="1485887"/>
            <a:ext cx="7775627" cy="435133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8" name="Picture 7">
            <a:extLst>
              <a:ext uri="{FF2B5EF4-FFF2-40B4-BE49-F238E27FC236}">
                <a16:creationId xmlns:a16="http://schemas.microsoft.com/office/drawing/2014/main" id="{613DA5D3-AEA5-27FD-9D9E-F4F0EC1C89AD}"/>
              </a:ext>
            </a:extLst>
          </p:cNvPr>
          <p:cNvPicPr>
            <a:picLocks noChangeAspect="1"/>
          </p:cNvPicPr>
          <p:nvPr/>
        </p:nvPicPr>
        <p:blipFill rotWithShape="1">
          <a:blip r:embed="rId3"/>
          <a:srcRect l="14517"/>
          <a:stretch/>
        </p:blipFill>
        <p:spPr>
          <a:xfrm>
            <a:off x="3737578" y="1499749"/>
            <a:ext cx="7775627" cy="432849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 name="Title 1">
            <a:extLst>
              <a:ext uri="{FF2B5EF4-FFF2-40B4-BE49-F238E27FC236}">
                <a16:creationId xmlns:a16="http://schemas.microsoft.com/office/drawing/2014/main" id="{2FD3468A-DE0A-4FFA-B136-ACA740B9B0A5}"/>
              </a:ext>
            </a:extLst>
          </p:cNvPr>
          <p:cNvSpPr>
            <a:spLocks noGrp="1"/>
          </p:cNvSpPr>
          <p:nvPr>
            <p:ph type="title"/>
          </p:nvPr>
        </p:nvSpPr>
        <p:spPr>
          <a:xfrm>
            <a:off x="997607" y="-9547"/>
            <a:ext cx="10515600" cy="1325563"/>
          </a:xfrm>
        </p:spPr>
        <p:txBody>
          <a:bodyPr/>
          <a:lstStyle/>
          <a:p>
            <a:pPr algn="ctr"/>
            <a:r>
              <a:rPr lang="en-US" dirty="0"/>
              <a:t>How’s My Waterway</a:t>
            </a:r>
          </a:p>
        </p:txBody>
      </p:sp>
      <p:sp>
        <p:nvSpPr>
          <p:cNvPr id="3" name="Content Placeholder 2">
            <a:extLst>
              <a:ext uri="{FF2B5EF4-FFF2-40B4-BE49-F238E27FC236}">
                <a16:creationId xmlns:a16="http://schemas.microsoft.com/office/drawing/2014/main" id="{536F1466-1955-4D22-AE0E-74F03F3BD7D6}"/>
              </a:ext>
            </a:extLst>
          </p:cNvPr>
          <p:cNvSpPr>
            <a:spLocks noGrp="1"/>
          </p:cNvSpPr>
          <p:nvPr>
            <p:ph idx="1"/>
          </p:nvPr>
        </p:nvSpPr>
        <p:spPr>
          <a:xfrm>
            <a:off x="369278" y="1825625"/>
            <a:ext cx="3191608" cy="4351338"/>
          </a:xfrm>
        </p:spPr>
        <p:txBody>
          <a:bodyPr/>
          <a:lstStyle/>
          <a:p>
            <a:pPr marL="0" indent="0">
              <a:buNone/>
            </a:pPr>
            <a:r>
              <a:rPr lang="en-US" dirty="0"/>
              <a:t>Now includes a full interface for Water Quality Portal result level data</a:t>
            </a:r>
          </a:p>
          <a:p>
            <a:pPr marL="0" indent="0">
              <a:buNone/>
            </a:pPr>
            <a:endParaRPr lang="en-US" dirty="0"/>
          </a:p>
          <a:p>
            <a:pPr marL="0" indent="0">
              <a:buNone/>
            </a:pPr>
            <a:r>
              <a:rPr lang="en-US" dirty="0"/>
              <a:t>Filter, chart, explore, and download data directly from HMW.</a:t>
            </a:r>
          </a:p>
        </p:txBody>
      </p:sp>
      <p:pic>
        <p:nvPicPr>
          <p:cNvPr id="6" name="Picture 5">
            <a:extLst>
              <a:ext uri="{FF2B5EF4-FFF2-40B4-BE49-F238E27FC236}">
                <a16:creationId xmlns:a16="http://schemas.microsoft.com/office/drawing/2014/main" id="{1E63DDF8-16D7-5E77-0367-DDB36D7851CC}"/>
              </a:ext>
            </a:extLst>
          </p:cNvPr>
          <p:cNvPicPr>
            <a:picLocks noChangeAspect="1"/>
          </p:cNvPicPr>
          <p:nvPr/>
        </p:nvPicPr>
        <p:blipFill>
          <a:blip r:embed="rId4"/>
          <a:stretch>
            <a:fillRect/>
          </a:stretch>
        </p:blipFill>
        <p:spPr>
          <a:xfrm>
            <a:off x="3737579" y="1485887"/>
            <a:ext cx="7775627" cy="435133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4147633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934636" y="152400"/>
            <a:ext cx="8229600" cy="990600"/>
          </a:xfrm>
        </p:spPr>
        <p:txBody>
          <a:bodyPr>
            <a:normAutofit/>
          </a:bodyPr>
          <a:lstStyle/>
          <a:p>
            <a:r>
              <a:rPr lang="en-US" dirty="0"/>
              <a:t>Water Quality Portal</a:t>
            </a:r>
          </a:p>
        </p:txBody>
      </p:sp>
      <p:sp>
        <p:nvSpPr>
          <p:cNvPr id="4" name="Subtitle 3"/>
          <p:cNvSpPr>
            <a:spLocks noGrp="1"/>
          </p:cNvSpPr>
          <p:nvPr>
            <p:ph type="subTitle" idx="1"/>
          </p:nvPr>
        </p:nvSpPr>
        <p:spPr>
          <a:xfrm>
            <a:off x="304800" y="1447800"/>
            <a:ext cx="5950236" cy="4800600"/>
          </a:xfrm>
        </p:spPr>
        <p:txBody>
          <a:bodyPr>
            <a:normAutofit fontScale="85000" lnSpcReduction="20000"/>
          </a:bodyPr>
          <a:lstStyle/>
          <a:p>
            <a:pPr algn="l"/>
            <a:r>
              <a:rPr lang="it-IT" i="1" dirty="0"/>
              <a:t>Operated under An Interagency Cooperative agreement (USGS &amp; EPA)</a:t>
            </a:r>
          </a:p>
          <a:p>
            <a:pPr algn="l"/>
            <a:endParaRPr lang="it-IT" dirty="0"/>
          </a:p>
          <a:p>
            <a:pPr marL="342900" indent="-342900" algn="l">
              <a:spcAft>
                <a:spcPts val="100"/>
              </a:spcAft>
              <a:buFont typeface="Arial" panose="020B0604020202020204" pitchFamily="34" charset="0"/>
              <a:buChar char="•"/>
            </a:pPr>
            <a:r>
              <a:rPr lang="it-IT" dirty="0"/>
              <a:t>Serves data from USGS, EPA, USDA, NPS in a standard WQX format</a:t>
            </a:r>
          </a:p>
          <a:p>
            <a:pPr marL="342900" indent="-342900" algn="l">
              <a:spcAft>
                <a:spcPts val="100"/>
              </a:spcAft>
              <a:buFont typeface="Arial" panose="020B0604020202020204" pitchFamily="34" charset="0"/>
              <a:buChar char="•"/>
            </a:pPr>
            <a:r>
              <a:rPr lang="it-IT" dirty="0"/>
              <a:t># WQP: Data from &gt;1,600 organizations</a:t>
            </a:r>
          </a:p>
          <a:p>
            <a:pPr marL="342900" indent="-342900" algn="l">
              <a:spcAft>
                <a:spcPts val="100"/>
              </a:spcAft>
              <a:buFont typeface="Arial" panose="020B0604020202020204" pitchFamily="34" charset="0"/>
              <a:buChar char="•"/>
            </a:pPr>
            <a:r>
              <a:rPr lang="it-IT" dirty="0"/>
              <a:t># WQP: &gt;41</a:t>
            </a:r>
            <a:r>
              <a:rPr lang="en-US" b="0" i="0" dirty="0">
                <a:effectLst/>
                <a:latin typeface="-apple-system"/>
              </a:rPr>
              <a:t>0m records from &gt;1m sites</a:t>
            </a:r>
          </a:p>
          <a:p>
            <a:pPr marL="342900" indent="-342900" algn="l">
              <a:buFont typeface="Arial" panose="020B0604020202020204" pitchFamily="34" charset="0"/>
              <a:buChar char="•"/>
            </a:pPr>
            <a:r>
              <a:rPr lang="it-IT" dirty="0"/>
              <a:t>Serves data OF All Water Types</a:t>
            </a:r>
          </a:p>
          <a:p>
            <a:pPr marL="342900" indent="-342900" algn="l">
              <a:buFont typeface="Arial" panose="020B0604020202020204" pitchFamily="34" charset="0"/>
              <a:buChar char="•"/>
            </a:pPr>
            <a:r>
              <a:rPr lang="it-IT" dirty="0"/>
              <a:t>Includes a Graphical User Interface (GUI) &amp; Web Services</a:t>
            </a:r>
          </a:p>
          <a:p>
            <a:pPr marL="342900" indent="-342900" algn="l">
              <a:buFont typeface="Arial" panose="020B0604020202020204" pitchFamily="34" charset="0"/>
              <a:buChar char="•"/>
            </a:pPr>
            <a:r>
              <a:rPr lang="it-IT" dirty="0"/>
              <a:t>One of Our Integrated Systems (IOW HUB)</a:t>
            </a:r>
          </a:p>
          <a:p>
            <a:pPr marL="342900" indent="-342900" algn="l">
              <a:buFont typeface="Arial" panose="020B0604020202020204" pitchFamily="34" charset="0"/>
              <a:buChar char="•"/>
            </a:pPr>
            <a:r>
              <a:rPr lang="it-IT" dirty="0"/>
              <a:t>DATA ServiceS can directly power analytics like those in HMW</a:t>
            </a:r>
          </a:p>
          <a:p>
            <a:pPr marL="342900" indent="-342900" algn="l">
              <a:buFont typeface="Arial" panose="020B0604020202020204" pitchFamily="34" charset="0"/>
              <a:buChar char="•"/>
            </a:pPr>
            <a:r>
              <a:rPr lang="it-IT" dirty="0"/>
              <a:t>Growing Number of internal/external Tools built on top of this Primary data source</a:t>
            </a:r>
          </a:p>
          <a:p>
            <a:pPr marL="342900" indent="-342900" algn="l">
              <a:buFont typeface="Arial" panose="020B0604020202020204" pitchFamily="34" charset="0"/>
              <a:buChar char="•"/>
            </a:pPr>
            <a:endParaRPr lang="it-IT" dirty="0"/>
          </a:p>
          <a:p>
            <a:pPr algn="l"/>
            <a:endParaRPr lang="it-IT" dirty="0"/>
          </a:p>
          <a:p>
            <a:pPr algn="l"/>
            <a:endParaRPr lang="it-IT" dirty="0"/>
          </a:p>
          <a:p>
            <a:pPr algn="l"/>
            <a:endParaRPr lang="it-IT" dirty="0"/>
          </a:p>
        </p:txBody>
      </p:sp>
      <p:sp>
        <p:nvSpPr>
          <p:cNvPr id="6" name="Rectangle: Rounded Corners 5">
            <a:extLst>
              <a:ext uri="{FF2B5EF4-FFF2-40B4-BE49-F238E27FC236}">
                <a16:creationId xmlns:a16="http://schemas.microsoft.com/office/drawing/2014/main" id="{4A8E9BE7-5F95-45D5-A758-BC9384384A61}"/>
              </a:ext>
            </a:extLst>
          </p:cNvPr>
          <p:cNvSpPr/>
          <p:nvPr/>
        </p:nvSpPr>
        <p:spPr>
          <a:xfrm>
            <a:off x="6667500" y="1342333"/>
            <a:ext cx="5105400" cy="4724400"/>
          </a:xfrm>
          <a:prstGeom prst="roundRect">
            <a:avLst>
              <a:gd name="adj" fmla="val 8602"/>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Rounded Corners 6">
            <a:extLst>
              <a:ext uri="{FF2B5EF4-FFF2-40B4-BE49-F238E27FC236}">
                <a16:creationId xmlns:a16="http://schemas.microsoft.com/office/drawing/2014/main" id="{C350C2DE-4088-407E-B5AC-17C51FD4C6AD}"/>
              </a:ext>
            </a:extLst>
          </p:cNvPr>
          <p:cNvSpPr/>
          <p:nvPr/>
        </p:nvSpPr>
        <p:spPr>
          <a:xfrm>
            <a:off x="8350536" y="1927203"/>
            <a:ext cx="914400" cy="914400"/>
          </a:xfrm>
          <a:prstGeom prst="roundRect">
            <a:avLst/>
          </a:prstGeom>
          <a:solidFill>
            <a:srgbClr val="0011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WQP</a:t>
            </a:r>
          </a:p>
        </p:txBody>
      </p:sp>
      <p:sp>
        <p:nvSpPr>
          <p:cNvPr id="8" name="Rectangle: Rounded Corners 7">
            <a:extLst>
              <a:ext uri="{FF2B5EF4-FFF2-40B4-BE49-F238E27FC236}">
                <a16:creationId xmlns:a16="http://schemas.microsoft.com/office/drawing/2014/main" id="{5858B06E-0300-424E-9FCF-0B2D6E0AB92D}"/>
              </a:ext>
            </a:extLst>
          </p:cNvPr>
          <p:cNvSpPr/>
          <p:nvPr/>
        </p:nvSpPr>
        <p:spPr>
          <a:xfrm>
            <a:off x="6981669" y="4267200"/>
            <a:ext cx="914400" cy="914400"/>
          </a:xfrm>
          <a:prstGeom prst="roundRect">
            <a:avLst/>
          </a:prstGeom>
          <a:solidFill>
            <a:srgbClr val="0011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WQX</a:t>
            </a:r>
          </a:p>
        </p:txBody>
      </p:sp>
      <p:sp>
        <p:nvSpPr>
          <p:cNvPr id="9" name="Rectangle: Rounded Corners 8">
            <a:extLst>
              <a:ext uri="{FF2B5EF4-FFF2-40B4-BE49-F238E27FC236}">
                <a16:creationId xmlns:a16="http://schemas.microsoft.com/office/drawing/2014/main" id="{269E0FBA-2E4A-41FE-8C88-B44284E31693}"/>
              </a:ext>
            </a:extLst>
          </p:cNvPr>
          <p:cNvSpPr/>
          <p:nvPr/>
        </p:nvSpPr>
        <p:spPr>
          <a:xfrm>
            <a:off x="9871308" y="4262846"/>
            <a:ext cx="914400" cy="914400"/>
          </a:xfrm>
          <a:prstGeom prst="roundRect">
            <a:avLst/>
          </a:prstGeom>
          <a:solidFill>
            <a:srgbClr val="0011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HMW</a:t>
            </a:r>
          </a:p>
        </p:txBody>
      </p:sp>
      <p:pic>
        <p:nvPicPr>
          <p:cNvPr id="11" name="Graphic 10" descr="Database with solid fill">
            <a:extLst>
              <a:ext uri="{FF2B5EF4-FFF2-40B4-BE49-F238E27FC236}">
                <a16:creationId xmlns:a16="http://schemas.microsoft.com/office/drawing/2014/main" id="{F48FE620-A957-4DC2-A899-8AF21931804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164236" y="1927203"/>
            <a:ext cx="914400" cy="914400"/>
          </a:xfrm>
          <a:prstGeom prst="rect">
            <a:avLst/>
          </a:prstGeom>
        </p:spPr>
      </p:pic>
      <p:pic>
        <p:nvPicPr>
          <p:cNvPr id="13" name="Graphic 12" descr="Badge Tick with solid fill">
            <a:extLst>
              <a:ext uri="{FF2B5EF4-FFF2-40B4-BE49-F238E27FC236}">
                <a16:creationId xmlns:a16="http://schemas.microsoft.com/office/drawing/2014/main" id="{94AE6123-AFB6-43A3-8A25-28E883C8615E}"/>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840309" y="4265023"/>
            <a:ext cx="914400" cy="914400"/>
          </a:xfrm>
          <a:prstGeom prst="rect">
            <a:avLst/>
          </a:prstGeom>
        </p:spPr>
      </p:pic>
      <p:pic>
        <p:nvPicPr>
          <p:cNvPr id="17" name="Graphic 16" descr="Internet with solid fill">
            <a:extLst>
              <a:ext uri="{FF2B5EF4-FFF2-40B4-BE49-F238E27FC236}">
                <a16:creationId xmlns:a16="http://schemas.microsoft.com/office/drawing/2014/main" id="{B57DDC39-2CDD-486B-9179-D0E3E1CE5353}"/>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802536" y="4262846"/>
            <a:ext cx="914400" cy="914400"/>
          </a:xfrm>
          <a:prstGeom prst="rect">
            <a:avLst/>
          </a:prstGeom>
        </p:spPr>
      </p:pic>
      <p:cxnSp>
        <p:nvCxnSpPr>
          <p:cNvPr id="19" name="Straight Arrow Connector 18">
            <a:extLst>
              <a:ext uri="{FF2B5EF4-FFF2-40B4-BE49-F238E27FC236}">
                <a16:creationId xmlns:a16="http://schemas.microsoft.com/office/drawing/2014/main" id="{4AC2C702-ABCC-4505-85E0-CF1EE1EBFC2F}"/>
              </a:ext>
            </a:extLst>
          </p:cNvPr>
          <p:cNvCxnSpPr>
            <a:cxnSpLocks/>
          </p:cNvCxnSpPr>
          <p:nvPr/>
        </p:nvCxnSpPr>
        <p:spPr>
          <a:xfrm flipV="1">
            <a:off x="7668882" y="3031014"/>
            <a:ext cx="892837" cy="1044598"/>
          </a:xfrm>
          <a:prstGeom prst="straightConnector1">
            <a:avLst/>
          </a:prstGeom>
          <a:ln w="76200">
            <a:solidFill>
              <a:srgbClr val="00112B"/>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D1F3388-EE70-4B65-BEC1-26DEC36BEA8D}"/>
              </a:ext>
            </a:extLst>
          </p:cNvPr>
          <p:cNvCxnSpPr>
            <a:cxnSpLocks/>
          </p:cNvCxnSpPr>
          <p:nvPr/>
        </p:nvCxnSpPr>
        <p:spPr>
          <a:xfrm>
            <a:off x="9220201" y="3031014"/>
            <a:ext cx="1052933" cy="1092710"/>
          </a:xfrm>
          <a:prstGeom prst="straightConnector1">
            <a:avLst/>
          </a:prstGeom>
          <a:ln w="76200">
            <a:solidFill>
              <a:srgbClr val="00112B"/>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170F41B-44FA-40D6-AB18-3E3AE4481AB4}"/>
              </a:ext>
            </a:extLst>
          </p:cNvPr>
          <p:cNvSpPr txBox="1"/>
          <p:nvPr/>
        </p:nvSpPr>
        <p:spPr>
          <a:xfrm>
            <a:off x="6979907" y="5252657"/>
            <a:ext cx="172080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Data Standards</a:t>
            </a:r>
          </a:p>
        </p:txBody>
      </p:sp>
      <p:sp>
        <p:nvSpPr>
          <p:cNvPr id="30" name="TextBox 29">
            <a:extLst>
              <a:ext uri="{FF2B5EF4-FFF2-40B4-BE49-F238E27FC236}">
                <a16:creationId xmlns:a16="http://schemas.microsoft.com/office/drawing/2014/main" id="{62AE9440-B6EE-4288-A034-021F0C23C214}"/>
              </a:ext>
            </a:extLst>
          </p:cNvPr>
          <p:cNvSpPr txBox="1"/>
          <p:nvPr/>
        </p:nvSpPr>
        <p:spPr>
          <a:xfrm>
            <a:off x="8115299" y="1493911"/>
            <a:ext cx="19859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Data Warehouse</a:t>
            </a:r>
          </a:p>
        </p:txBody>
      </p:sp>
      <p:sp>
        <p:nvSpPr>
          <p:cNvPr id="31" name="TextBox 30">
            <a:extLst>
              <a:ext uri="{FF2B5EF4-FFF2-40B4-BE49-F238E27FC236}">
                <a16:creationId xmlns:a16="http://schemas.microsoft.com/office/drawing/2014/main" id="{DF4A783E-B4F7-42DE-A8BA-6821F568E951}"/>
              </a:ext>
            </a:extLst>
          </p:cNvPr>
          <p:cNvSpPr txBox="1"/>
          <p:nvPr/>
        </p:nvSpPr>
        <p:spPr>
          <a:xfrm>
            <a:off x="9783179" y="5273137"/>
            <a:ext cx="19606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Public Information</a:t>
            </a:r>
          </a:p>
        </p:txBody>
      </p:sp>
      <p:pic>
        <p:nvPicPr>
          <p:cNvPr id="5" name="Picture 4">
            <a:extLst>
              <a:ext uri="{FF2B5EF4-FFF2-40B4-BE49-F238E27FC236}">
                <a16:creationId xmlns:a16="http://schemas.microsoft.com/office/drawing/2014/main" id="{3E6B4661-37CF-4D41-B96C-9A5C39CFCE54}"/>
              </a:ext>
            </a:extLst>
          </p:cNvPr>
          <p:cNvPicPr>
            <a:picLocks noChangeAspect="1"/>
          </p:cNvPicPr>
          <p:nvPr/>
        </p:nvPicPr>
        <p:blipFill>
          <a:blip r:embed="rId9"/>
          <a:stretch>
            <a:fillRect/>
          </a:stretch>
        </p:blipFill>
        <p:spPr>
          <a:xfrm>
            <a:off x="6331617" y="1143000"/>
            <a:ext cx="5569236" cy="52834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872B6328-4D4D-C91F-654B-A274E25BFB38}"/>
              </a:ext>
            </a:extLst>
          </p:cNvPr>
          <p:cNvPicPr>
            <a:picLocks noChangeAspect="1"/>
          </p:cNvPicPr>
          <p:nvPr/>
        </p:nvPicPr>
        <p:blipFill>
          <a:blip r:embed="rId10"/>
          <a:stretch>
            <a:fillRect/>
          </a:stretch>
        </p:blipFill>
        <p:spPr>
          <a:xfrm>
            <a:off x="2735022" y="1497729"/>
            <a:ext cx="6357226" cy="4574013"/>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F03E47C1-9ABC-001A-A195-74B14A406540}"/>
              </a:ext>
            </a:extLst>
          </p:cNvPr>
          <p:cNvPicPr>
            <a:picLocks noChangeAspect="1"/>
          </p:cNvPicPr>
          <p:nvPr/>
        </p:nvPicPr>
        <p:blipFill rotWithShape="1">
          <a:blip r:embed="rId11"/>
          <a:srcRect r="7974"/>
          <a:stretch/>
        </p:blipFill>
        <p:spPr>
          <a:xfrm>
            <a:off x="2747154" y="1493345"/>
            <a:ext cx="6357226" cy="4566928"/>
          </a:xfrm>
          <a:prstGeom prst="rect">
            <a:avLst/>
          </a:prstGeom>
        </p:spPr>
      </p:pic>
    </p:spTree>
    <p:extLst>
      <p:ext uri="{BB962C8B-B14F-4D97-AF65-F5344CB8AC3E}">
        <p14:creationId xmlns:p14="http://schemas.microsoft.com/office/powerpoint/2010/main" val="4070834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1+#ppt_w/2"/>
                                          </p:val>
                                        </p:tav>
                                        <p:tav tm="100000">
                                          <p:val>
                                            <p:strVal val="#ppt_x"/>
                                          </p:val>
                                        </p:tav>
                                      </p:tavLst>
                                    </p:anim>
                                    <p:anim calcmode="lin" valueType="num">
                                      <p:cBhvr additive="base">
                                        <p:cTn id="36"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ppt_x"/>
                                          </p:val>
                                        </p:tav>
                                        <p:tav tm="100000">
                                          <p:val>
                                            <p:strVal val="#ppt_x"/>
                                          </p:val>
                                        </p:tav>
                                      </p:tavLst>
                                    </p:anim>
                                    <p:anim calcmode="lin" valueType="num">
                                      <p:cBhvr additive="base">
                                        <p:cTn id="4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9" grpId="0"/>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99240-56DB-41E4-A72D-E3A3C1E8EF4F}"/>
              </a:ext>
            </a:extLst>
          </p:cNvPr>
          <p:cNvSpPr>
            <a:spLocks noGrp="1"/>
          </p:cNvSpPr>
          <p:nvPr>
            <p:ph type="title"/>
          </p:nvPr>
        </p:nvSpPr>
        <p:spPr>
          <a:xfrm>
            <a:off x="649309" y="1350222"/>
            <a:ext cx="2930557" cy="4448382"/>
          </a:xfrm>
        </p:spPr>
        <p:txBody>
          <a:bodyPr vert="horz" lIns="91416" tIns="45708" rIns="91416" bIns="45708" rtlCol="0" anchor="t">
            <a:normAutofit/>
          </a:bodyPr>
          <a:lstStyle/>
          <a:p>
            <a:r>
              <a:rPr lang="en-US" sz="4799"/>
              <a:t>What Is WQX?</a:t>
            </a:r>
          </a:p>
        </p:txBody>
      </p:sp>
      <p:graphicFrame>
        <p:nvGraphicFramePr>
          <p:cNvPr id="16" name="Content Placeholder 2">
            <a:extLst>
              <a:ext uri="{FF2B5EF4-FFF2-40B4-BE49-F238E27FC236}">
                <a16:creationId xmlns:a16="http://schemas.microsoft.com/office/drawing/2014/main" id="{EFC70C16-E4F3-6C12-A51A-F5C1B81BB72C}"/>
              </a:ext>
            </a:extLst>
          </p:cNvPr>
          <p:cNvGraphicFramePr/>
          <p:nvPr/>
        </p:nvGraphicFramePr>
        <p:xfrm>
          <a:off x="4662481" y="640803"/>
          <a:ext cx="6910445" cy="55354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3287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3ED8F-362E-C794-CF7A-0E754B63DA56}"/>
              </a:ext>
            </a:extLst>
          </p:cNvPr>
          <p:cNvSpPr>
            <a:spLocks noGrp="1"/>
          </p:cNvSpPr>
          <p:nvPr>
            <p:ph type="title"/>
          </p:nvPr>
        </p:nvSpPr>
        <p:spPr/>
        <p:txBody>
          <a:bodyPr/>
          <a:lstStyle/>
          <a:p>
            <a:r>
              <a:rPr lang="en-US" dirty="0"/>
              <a:t>What does WQX do?</a:t>
            </a:r>
          </a:p>
        </p:txBody>
      </p:sp>
      <p:sp>
        <p:nvSpPr>
          <p:cNvPr id="3" name="Content Placeholder 2">
            <a:extLst>
              <a:ext uri="{FF2B5EF4-FFF2-40B4-BE49-F238E27FC236}">
                <a16:creationId xmlns:a16="http://schemas.microsoft.com/office/drawing/2014/main" id="{2DB49633-C3D8-C663-6E35-BF7D6ADAC376}"/>
              </a:ext>
            </a:extLst>
          </p:cNvPr>
          <p:cNvSpPr>
            <a:spLocks noGrp="1"/>
          </p:cNvSpPr>
          <p:nvPr>
            <p:ph idx="1"/>
          </p:nvPr>
        </p:nvSpPr>
        <p:spPr/>
        <p:txBody>
          <a:bodyPr/>
          <a:lstStyle/>
          <a:p>
            <a:r>
              <a:rPr lang="en-US" dirty="0"/>
              <a:t>WQX is a results-based database designed to store environmental sample data</a:t>
            </a:r>
          </a:p>
          <a:p>
            <a:r>
              <a:rPr lang="en-US" dirty="0"/>
              <a:t>Sample media: Water, air, soil, sediment, tissue, biological, habitat!</a:t>
            </a:r>
          </a:p>
          <a:p>
            <a:r>
              <a:rPr lang="en-US" dirty="0"/>
              <a:t>Data types: Observations, photos, measures, metric values, indexes</a:t>
            </a:r>
          </a:p>
          <a:p>
            <a:r>
              <a:rPr lang="en-US" dirty="0"/>
              <a:t>~300 fields available to help you describe your data</a:t>
            </a:r>
          </a:p>
          <a:p>
            <a:r>
              <a:rPr lang="en-US" dirty="0"/>
              <a:t>~75 </a:t>
            </a:r>
            <a:r>
              <a:rPr lang="en-US" i="1" dirty="0"/>
              <a:t>controlled</a:t>
            </a:r>
            <a:r>
              <a:rPr lang="en-US" dirty="0"/>
              <a:t> fields with certain allowable values (harmonization)</a:t>
            </a:r>
          </a:p>
          <a:p>
            <a:endParaRPr lang="en-US" dirty="0"/>
          </a:p>
          <a:p>
            <a:r>
              <a:rPr lang="en-US" i="1" dirty="0"/>
              <a:t>Takes data of all these types and formats and harmonizes them to a standard structure and nomenclature</a:t>
            </a:r>
          </a:p>
        </p:txBody>
      </p:sp>
    </p:spTree>
    <p:extLst>
      <p:ext uri="{BB962C8B-B14F-4D97-AF65-F5344CB8AC3E}">
        <p14:creationId xmlns:p14="http://schemas.microsoft.com/office/powerpoint/2010/main" val="235026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Rounded Corners 68">
            <a:extLst>
              <a:ext uri="{FF2B5EF4-FFF2-40B4-BE49-F238E27FC236}">
                <a16:creationId xmlns:a16="http://schemas.microsoft.com/office/drawing/2014/main" id="{4992EBA1-AE51-2ADE-7B90-63EA509315E4}"/>
              </a:ext>
            </a:extLst>
          </p:cNvPr>
          <p:cNvSpPr/>
          <p:nvPr/>
        </p:nvSpPr>
        <p:spPr>
          <a:xfrm>
            <a:off x="3395157" y="4360797"/>
            <a:ext cx="880316" cy="5519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API</a:t>
            </a:r>
          </a:p>
        </p:txBody>
      </p:sp>
      <p:sp>
        <p:nvSpPr>
          <p:cNvPr id="2" name="Title 1">
            <a:extLst>
              <a:ext uri="{FF2B5EF4-FFF2-40B4-BE49-F238E27FC236}">
                <a16:creationId xmlns:a16="http://schemas.microsoft.com/office/drawing/2014/main" id="{E16B74D9-302C-61B2-901E-3D1E7D1F7A22}"/>
              </a:ext>
            </a:extLst>
          </p:cNvPr>
          <p:cNvSpPr>
            <a:spLocks noGrp="1"/>
          </p:cNvSpPr>
          <p:nvPr>
            <p:ph type="title"/>
          </p:nvPr>
        </p:nvSpPr>
        <p:spPr>
          <a:xfrm>
            <a:off x="709181" y="-6569"/>
            <a:ext cx="10515600" cy="1325563"/>
          </a:xfrm>
        </p:spPr>
        <p:txBody>
          <a:bodyPr/>
          <a:lstStyle/>
          <a:p>
            <a:r>
              <a:rPr lang="en-US" dirty="0"/>
              <a:t>Ways to share your data to WQX</a:t>
            </a:r>
          </a:p>
        </p:txBody>
      </p:sp>
      <p:cxnSp>
        <p:nvCxnSpPr>
          <p:cNvPr id="19" name="Connector: Elbow 18">
            <a:extLst>
              <a:ext uri="{FF2B5EF4-FFF2-40B4-BE49-F238E27FC236}">
                <a16:creationId xmlns:a16="http://schemas.microsoft.com/office/drawing/2014/main" id="{0FA18C61-947B-82CA-5D75-4582123DDAA6}"/>
              </a:ext>
            </a:extLst>
          </p:cNvPr>
          <p:cNvCxnSpPr>
            <a:cxnSpLocks/>
            <a:stCxn id="26" idx="3"/>
          </p:cNvCxnSpPr>
          <p:nvPr/>
        </p:nvCxnSpPr>
        <p:spPr>
          <a:xfrm flipV="1">
            <a:off x="2074703" y="4457881"/>
            <a:ext cx="5590722" cy="1239534"/>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0B2D7FA4-9159-8712-9B5F-EE65A345BE2B}"/>
              </a:ext>
            </a:extLst>
          </p:cNvPr>
          <p:cNvPicPr>
            <a:picLocks noChangeAspect="1"/>
          </p:cNvPicPr>
          <p:nvPr/>
        </p:nvPicPr>
        <p:blipFill>
          <a:blip r:embed="rId2"/>
          <a:stretch>
            <a:fillRect/>
          </a:stretch>
        </p:blipFill>
        <p:spPr>
          <a:xfrm>
            <a:off x="4275473" y="5827191"/>
            <a:ext cx="1209645" cy="563499"/>
          </a:xfrm>
          <a:prstGeom prst="rect">
            <a:avLst/>
          </a:prstGeom>
        </p:spPr>
      </p:pic>
      <p:grpSp>
        <p:nvGrpSpPr>
          <p:cNvPr id="87" name="Group 86">
            <a:extLst>
              <a:ext uri="{FF2B5EF4-FFF2-40B4-BE49-F238E27FC236}">
                <a16:creationId xmlns:a16="http://schemas.microsoft.com/office/drawing/2014/main" id="{1FE50529-A77D-F398-903E-2EF57B592162}"/>
              </a:ext>
            </a:extLst>
          </p:cNvPr>
          <p:cNvGrpSpPr/>
          <p:nvPr/>
        </p:nvGrpSpPr>
        <p:grpSpPr>
          <a:xfrm>
            <a:off x="319454" y="4669330"/>
            <a:ext cx="1934812" cy="1485285"/>
            <a:chOff x="319454" y="4669330"/>
            <a:chExt cx="1934812" cy="1485285"/>
          </a:xfrm>
        </p:grpSpPr>
        <p:pic>
          <p:nvPicPr>
            <p:cNvPr id="22" name="Graphic 21" descr="User with solid fill">
              <a:extLst>
                <a:ext uri="{FF2B5EF4-FFF2-40B4-BE49-F238E27FC236}">
                  <a16:creationId xmlns:a16="http://schemas.microsoft.com/office/drawing/2014/main" id="{F0A16289-5782-8F84-0717-A4D369CCCE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9454" y="5240215"/>
              <a:ext cx="914400" cy="914400"/>
            </a:xfrm>
            <a:prstGeom prst="rect">
              <a:avLst/>
            </a:prstGeom>
          </p:spPr>
        </p:pic>
        <p:pic>
          <p:nvPicPr>
            <p:cNvPr id="26" name="Graphic 25" descr="Server with solid fill">
              <a:extLst>
                <a:ext uri="{FF2B5EF4-FFF2-40B4-BE49-F238E27FC236}">
                  <a16:creationId xmlns:a16="http://schemas.microsoft.com/office/drawing/2014/main" id="{7AA50402-5E6F-263F-D20F-BE91FC77731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60303" y="5240215"/>
              <a:ext cx="914400" cy="914400"/>
            </a:xfrm>
            <a:prstGeom prst="rect">
              <a:avLst/>
            </a:prstGeom>
          </p:spPr>
        </p:pic>
        <p:pic>
          <p:nvPicPr>
            <p:cNvPr id="33" name="Content Placeholder 12" descr="Document outline">
              <a:extLst>
                <a:ext uri="{FF2B5EF4-FFF2-40B4-BE49-F238E27FC236}">
                  <a16:creationId xmlns:a16="http://schemas.microsoft.com/office/drawing/2014/main" id="{CACF1DC3-5566-EB10-068D-54B36BB34A9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71359" y="5330245"/>
              <a:ext cx="282907" cy="282907"/>
            </a:xfrm>
            <a:prstGeom prst="rect">
              <a:avLst/>
            </a:prstGeom>
          </p:spPr>
        </p:pic>
        <p:pic>
          <p:nvPicPr>
            <p:cNvPr id="34" name="Graphic 33" descr="Key with solid fill">
              <a:extLst>
                <a:ext uri="{FF2B5EF4-FFF2-40B4-BE49-F238E27FC236}">
                  <a16:creationId xmlns:a16="http://schemas.microsoft.com/office/drawing/2014/main" id="{7097C93F-CB71-52D1-184E-B47CE72AD2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025719" y="5205045"/>
              <a:ext cx="141454" cy="141454"/>
            </a:xfrm>
            <a:prstGeom prst="rect">
              <a:avLst/>
            </a:prstGeom>
          </p:spPr>
        </p:pic>
        <p:sp>
          <p:nvSpPr>
            <p:cNvPr id="45" name="Speech Bubble: Rectangle 44">
              <a:extLst>
                <a:ext uri="{FF2B5EF4-FFF2-40B4-BE49-F238E27FC236}">
                  <a16:creationId xmlns:a16="http://schemas.microsoft.com/office/drawing/2014/main" id="{4D3A6FF8-8C16-F2FE-CC68-7ED224298223}"/>
                </a:ext>
              </a:extLst>
            </p:cNvPr>
            <p:cNvSpPr/>
            <p:nvPr/>
          </p:nvSpPr>
          <p:spPr>
            <a:xfrm>
              <a:off x="879998" y="4669330"/>
              <a:ext cx="914400" cy="612648"/>
            </a:xfrm>
            <a:prstGeom prst="wedgeRectCallout">
              <a:avLst>
                <a:gd name="adj1" fmla="val -35256"/>
                <a:gd name="adj2" fmla="val 81157"/>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I got this</a:t>
              </a:r>
            </a:p>
          </p:txBody>
        </p:sp>
      </p:grpSp>
      <p:grpSp>
        <p:nvGrpSpPr>
          <p:cNvPr id="86" name="Group 85">
            <a:extLst>
              <a:ext uri="{FF2B5EF4-FFF2-40B4-BE49-F238E27FC236}">
                <a16:creationId xmlns:a16="http://schemas.microsoft.com/office/drawing/2014/main" id="{D9D6B67F-C7E4-6E32-7D09-CEE21FA84EAB}"/>
              </a:ext>
            </a:extLst>
          </p:cNvPr>
          <p:cNvGrpSpPr/>
          <p:nvPr/>
        </p:nvGrpSpPr>
        <p:grpSpPr>
          <a:xfrm>
            <a:off x="6737058" y="937609"/>
            <a:ext cx="2073096" cy="3444072"/>
            <a:chOff x="6737058" y="937609"/>
            <a:chExt cx="2073096" cy="3444072"/>
          </a:xfrm>
        </p:grpSpPr>
        <p:grpSp>
          <p:nvGrpSpPr>
            <p:cNvPr id="78" name="Content Placeholder 12" descr="Document outline">
              <a:extLst>
                <a:ext uri="{FF2B5EF4-FFF2-40B4-BE49-F238E27FC236}">
                  <a16:creationId xmlns:a16="http://schemas.microsoft.com/office/drawing/2014/main" id="{DE48C9DB-3D1E-E3C7-2380-D8D15BAFCB5A}"/>
                </a:ext>
              </a:extLst>
            </p:cNvPr>
            <p:cNvGrpSpPr/>
            <p:nvPr/>
          </p:nvGrpSpPr>
          <p:grpSpPr>
            <a:xfrm>
              <a:off x="7379675" y="3619681"/>
              <a:ext cx="571500" cy="762000"/>
              <a:chOff x="7379675" y="3619681"/>
              <a:chExt cx="571500" cy="762000"/>
            </a:xfrm>
            <a:solidFill>
              <a:srgbClr val="000000"/>
            </a:solidFill>
          </p:grpSpPr>
          <p:sp>
            <p:nvSpPr>
              <p:cNvPr id="79" name="Freeform: Shape 78">
                <a:extLst>
                  <a:ext uri="{FF2B5EF4-FFF2-40B4-BE49-F238E27FC236}">
                    <a16:creationId xmlns:a16="http://schemas.microsoft.com/office/drawing/2014/main" id="{E9D23AD7-C25E-1B76-2F89-71CC4A439F48}"/>
                  </a:ext>
                </a:extLst>
              </p:cNvPr>
              <p:cNvSpPr/>
              <p:nvPr/>
            </p:nvSpPr>
            <p:spPr>
              <a:xfrm>
                <a:off x="7474925" y="3943531"/>
                <a:ext cx="381000" cy="19050"/>
              </a:xfrm>
              <a:custGeom>
                <a:avLst/>
                <a:gdLst>
                  <a:gd name="connsiteX0" fmla="*/ 0 w 381000"/>
                  <a:gd name="connsiteY0" fmla="*/ 0 h 19050"/>
                  <a:gd name="connsiteX1" fmla="*/ 381000 w 381000"/>
                  <a:gd name="connsiteY1" fmla="*/ 0 h 19050"/>
                  <a:gd name="connsiteX2" fmla="*/ 381000 w 381000"/>
                  <a:gd name="connsiteY2" fmla="*/ 19050 h 19050"/>
                  <a:gd name="connsiteX3" fmla="*/ 0 w 3810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0" h="19050">
                    <a:moveTo>
                      <a:pt x="0" y="0"/>
                    </a:moveTo>
                    <a:lnTo>
                      <a:pt x="381000" y="0"/>
                    </a:lnTo>
                    <a:lnTo>
                      <a:pt x="381000" y="19050"/>
                    </a:lnTo>
                    <a:lnTo>
                      <a:pt x="0" y="19050"/>
                    </a:ln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Freeform: Shape 79">
                <a:extLst>
                  <a:ext uri="{FF2B5EF4-FFF2-40B4-BE49-F238E27FC236}">
                    <a16:creationId xmlns:a16="http://schemas.microsoft.com/office/drawing/2014/main" id="{4482900E-5507-18C1-0B0E-552621AFB895}"/>
                  </a:ext>
                </a:extLst>
              </p:cNvPr>
              <p:cNvSpPr/>
              <p:nvPr/>
            </p:nvSpPr>
            <p:spPr>
              <a:xfrm>
                <a:off x="7474925" y="3867331"/>
                <a:ext cx="180975" cy="19050"/>
              </a:xfrm>
              <a:custGeom>
                <a:avLst/>
                <a:gdLst>
                  <a:gd name="connsiteX0" fmla="*/ 0 w 180975"/>
                  <a:gd name="connsiteY0" fmla="*/ 0 h 19050"/>
                  <a:gd name="connsiteX1" fmla="*/ 180975 w 180975"/>
                  <a:gd name="connsiteY1" fmla="*/ 0 h 19050"/>
                  <a:gd name="connsiteX2" fmla="*/ 180975 w 180975"/>
                  <a:gd name="connsiteY2" fmla="*/ 19050 h 19050"/>
                  <a:gd name="connsiteX3" fmla="*/ 0 w 1809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80975" h="19050">
                    <a:moveTo>
                      <a:pt x="0" y="0"/>
                    </a:moveTo>
                    <a:lnTo>
                      <a:pt x="180975" y="0"/>
                    </a:lnTo>
                    <a:lnTo>
                      <a:pt x="180975" y="19050"/>
                    </a:lnTo>
                    <a:lnTo>
                      <a:pt x="0" y="19050"/>
                    </a:ln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Freeform: Shape 80">
                <a:extLst>
                  <a:ext uri="{FF2B5EF4-FFF2-40B4-BE49-F238E27FC236}">
                    <a16:creationId xmlns:a16="http://schemas.microsoft.com/office/drawing/2014/main" id="{7EC1486B-8814-2D14-EA9C-71B43188F7BE}"/>
                  </a:ext>
                </a:extLst>
              </p:cNvPr>
              <p:cNvSpPr/>
              <p:nvPr/>
            </p:nvSpPr>
            <p:spPr>
              <a:xfrm>
                <a:off x="7474925" y="4019731"/>
                <a:ext cx="381000" cy="19050"/>
              </a:xfrm>
              <a:custGeom>
                <a:avLst/>
                <a:gdLst>
                  <a:gd name="connsiteX0" fmla="*/ 0 w 381000"/>
                  <a:gd name="connsiteY0" fmla="*/ 0 h 19050"/>
                  <a:gd name="connsiteX1" fmla="*/ 381000 w 381000"/>
                  <a:gd name="connsiteY1" fmla="*/ 0 h 19050"/>
                  <a:gd name="connsiteX2" fmla="*/ 381000 w 381000"/>
                  <a:gd name="connsiteY2" fmla="*/ 19050 h 19050"/>
                  <a:gd name="connsiteX3" fmla="*/ 0 w 3810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0" h="19050">
                    <a:moveTo>
                      <a:pt x="0" y="0"/>
                    </a:moveTo>
                    <a:lnTo>
                      <a:pt x="381000" y="0"/>
                    </a:lnTo>
                    <a:lnTo>
                      <a:pt x="381000" y="19050"/>
                    </a:lnTo>
                    <a:lnTo>
                      <a:pt x="0" y="19050"/>
                    </a:ln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Freeform: Shape 81">
                <a:extLst>
                  <a:ext uri="{FF2B5EF4-FFF2-40B4-BE49-F238E27FC236}">
                    <a16:creationId xmlns:a16="http://schemas.microsoft.com/office/drawing/2014/main" id="{3F6B428F-31A0-6950-21C9-1CAA83B7684F}"/>
                  </a:ext>
                </a:extLst>
              </p:cNvPr>
              <p:cNvSpPr/>
              <p:nvPr/>
            </p:nvSpPr>
            <p:spPr>
              <a:xfrm>
                <a:off x="7474925" y="4095931"/>
                <a:ext cx="381000" cy="19050"/>
              </a:xfrm>
              <a:custGeom>
                <a:avLst/>
                <a:gdLst>
                  <a:gd name="connsiteX0" fmla="*/ 0 w 381000"/>
                  <a:gd name="connsiteY0" fmla="*/ 0 h 19050"/>
                  <a:gd name="connsiteX1" fmla="*/ 381000 w 381000"/>
                  <a:gd name="connsiteY1" fmla="*/ 0 h 19050"/>
                  <a:gd name="connsiteX2" fmla="*/ 381000 w 381000"/>
                  <a:gd name="connsiteY2" fmla="*/ 19050 h 19050"/>
                  <a:gd name="connsiteX3" fmla="*/ 0 w 3810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0" h="19050">
                    <a:moveTo>
                      <a:pt x="0" y="0"/>
                    </a:moveTo>
                    <a:lnTo>
                      <a:pt x="381000" y="0"/>
                    </a:lnTo>
                    <a:lnTo>
                      <a:pt x="381000" y="19050"/>
                    </a:lnTo>
                    <a:lnTo>
                      <a:pt x="0" y="19050"/>
                    </a:ln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Freeform: Shape 82">
                <a:extLst>
                  <a:ext uri="{FF2B5EF4-FFF2-40B4-BE49-F238E27FC236}">
                    <a16:creationId xmlns:a16="http://schemas.microsoft.com/office/drawing/2014/main" id="{502F4D5F-3021-B821-9134-72D5D7C353F5}"/>
                  </a:ext>
                </a:extLst>
              </p:cNvPr>
              <p:cNvSpPr/>
              <p:nvPr/>
            </p:nvSpPr>
            <p:spPr>
              <a:xfrm>
                <a:off x="7474925" y="4172131"/>
                <a:ext cx="381000" cy="19050"/>
              </a:xfrm>
              <a:custGeom>
                <a:avLst/>
                <a:gdLst>
                  <a:gd name="connsiteX0" fmla="*/ 0 w 381000"/>
                  <a:gd name="connsiteY0" fmla="*/ 0 h 19050"/>
                  <a:gd name="connsiteX1" fmla="*/ 381000 w 381000"/>
                  <a:gd name="connsiteY1" fmla="*/ 0 h 19050"/>
                  <a:gd name="connsiteX2" fmla="*/ 381000 w 381000"/>
                  <a:gd name="connsiteY2" fmla="*/ 19050 h 19050"/>
                  <a:gd name="connsiteX3" fmla="*/ 0 w 3810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0" h="19050">
                    <a:moveTo>
                      <a:pt x="0" y="0"/>
                    </a:moveTo>
                    <a:lnTo>
                      <a:pt x="381000" y="0"/>
                    </a:lnTo>
                    <a:lnTo>
                      <a:pt x="381000" y="19050"/>
                    </a:lnTo>
                    <a:lnTo>
                      <a:pt x="0" y="19050"/>
                    </a:ln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0112BE57-1AE8-524C-32C2-07E5C722DA2D}"/>
                  </a:ext>
                </a:extLst>
              </p:cNvPr>
              <p:cNvSpPr/>
              <p:nvPr/>
            </p:nvSpPr>
            <p:spPr>
              <a:xfrm>
                <a:off x="7474925" y="4248331"/>
                <a:ext cx="381000" cy="19050"/>
              </a:xfrm>
              <a:custGeom>
                <a:avLst/>
                <a:gdLst>
                  <a:gd name="connsiteX0" fmla="*/ 0 w 381000"/>
                  <a:gd name="connsiteY0" fmla="*/ 0 h 19050"/>
                  <a:gd name="connsiteX1" fmla="*/ 381000 w 381000"/>
                  <a:gd name="connsiteY1" fmla="*/ 0 h 19050"/>
                  <a:gd name="connsiteX2" fmla="*/ 381000 w 381000"/>
                  <a:gd name="connsiteY2" fmla="*/ 19050 h 19050"/>
                  <a:gd name="connsiteX3" fmla="*/ 0 w 38100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381000" h="19050">
                    <a:moveTo>
                      <a:pt x="0" y="0"/>
                    </a:moveTo>
                    <a:lnTo>
                      <a:pt x="381000" y="0"/>
                    </a:lnTo>
                    <a:lnTo>
                      <a:pt x="381000" y="19050"/>
                    </a:lnTo>
                    <a:lnTo>
                      <a:pt x="0" y="19050"/>
                    </a:ln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Freeform: Shape 84">
                <a:extLst>
                  <a:ext uri="{FF2B5EF4-FFF2-40B4-BE49-F238E27FC236}">
                    <a16:creationId xmlns:a16="http://schemas.microsoft.com/office/drawing/2014/main" id="{74DCAA3C-F3C3-58B2-D19A-61287ACA2F7C}"/>
                  </a:ext>
                </a:extLst>
              </p:cNvPr>
              <p:cNvSpPr/>
              <p:nvPr/>
            </p:nvSpPr>
            <p:spPr>
              <a:xfrm>
                <a:off x="7379675" y="3619681"/>
                <a:ext cx="571500" cy="762000"/>
              </a:xfrm>
              <a:custGeom>
                <a:avLst/>
                <a:gdLst>
                  <a:gd name="connsiteX0" fmla="*/ 0 w 571500"/>
                  <a:gd name="connsiteY0" fmla="*/ 0 h 762000"/>
                  <a:gd name="connsiteX1" fmla="*/ 0 w 571500"/>
                  <a:gd name="connsiteY1" fmla="*/ 762000 h 762000"/>
                  <a:gd name="connsiteX2" fmla="*/ 571500 w 571500"/>
                  <a:gd name="connsiteY2" fmla="*/ 762000 h 762000"/>
                  <a:gd name="connsiteX3" fmla="*/ 571500 w 571500"/>
                  <a:gd name="connsiteY3" fmla="*/ 205607 h 762000"/>
                  <a:gd name="connsiteX4" fmla="*/ 365893 w 571500"/>
                  <a:gd name="connsiteY4" fmla="*/ 0 h 762000"/>
                  <a:gd name="connsiteX5" fmla="*/ 371637 w 571500"/>
                  <a:gd name="connsiteY5" fmla="*/ 32680 h 762000"/>
                  <a:gd name="connsiteX6" fmla="*/ 538820 w 571500"/>
                  <a:gd name="connsiteY6" fmla="*/ 199863 h 762000"/>
                  <a:gd name="connsiteX7" fmla="*/ 538819 w 571500"/>
                  <a:gd name="connsiteY7" fmla="*/ 199997 h 762000"/>
                  <a:gd name="connsiteX8" fmla="*/ 538753 w 571500"/>
                  <a:gd name="connsiteY8" fmla="*/ 200025 h 762000"/>
                  <a:gd name="connsiteX9" fmla="*/ 371475 w 571500"/>
                  <a:gd name="connsiteY9" fmla="*/ 200025 h 762000"/>
                  <a:gd name="connsiteX10" fmla="*/ 371475 w 571500"/>
                  <a:gd name="connsiteY10" fmla="*/ 32747 h 762000"/>
                  <a:gd name="connsiteX11" fmla="*/ 371571 w 571500"/>
                  <a:gd name="connsiteY11" fmla="*/ 32653 h 762000"/>
                  <a:gd name="connsiteX12" fmla="*/ 371637 w 571500"/>
                  <a:gd name="connsiteY12" fmla="*/ 32680 h 762000"/>
                  <a:gd name="connsiteX13" fmla="*/ 19050 w 571500"/>
                  <a:gd name="connsiteY13" fmla="*/ 742950 h 762000"/>
                  <a:gd name="connsiteX14" fmla="*/ 19050 w 571500"/>
                  <a:gd name="connsiteY14" fmla="*/ 19050 h 762000"/>
                  <a:gd name="connsiteX15" fmla="*/ 352425 w 571500"/>
                  <a:gd name="connsiteY15" fmla="*/ 19050 h 762000"/>
                  <a:gd name="connsiteX16" fmla="*/ 352425 w 571500"/>
                  <a:gd name="connsiteY16" fmla="*/ 219075 h 762000"/>
                  <a:gd name="connsiteX17" fmla="*/ 552450 w 571500"/>
                  <a:gd name="connsiteY17" fmla="*/ 219075 h 762000"/>
                  <a:gd name="connsiteX18" fmla="*/ 552450 w 571500"/>
                  <a:gd name="connsiteY18" fmla="*/ 74295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71500" h="762000">
                    <a:moveTo>
                      <a:pt x="0" y="0"/>
                    </a:moveTo>
                    <a:lnTo>
                      <a:pt x="0" y="762000"/>
                    </a:lnTo>
                    <a:lnTo>
                      <a:pt x="571500" y="762000"/>
                    </a:lnTo>
                    <a:lnTo>
                      <a:pt x="571500" y="205607"/>
                    </a:lnTo>
                    <a:lnTo>
                      <a:pt x="365893" y="0"/>
                    </a:lnTo>
                    <a:close/>
                    <a:moveTo>
                      <a:pt x="371637" y="32680"/>
                    </a:moveTo>
                    <a:lnTo>
                      <a:pt x="538820" y="199863"/>
                    </a:lnTo>
                    <a:cubicBezTo>
                      <a:pt x="538857" y="199900"/>
                      <a:pt x="538856" y="199961"/>
                      <a:pt x="538819" y="199997"/>
                    </a:cubicBezTo>
                    <a:cubicBezTo>
                      <a:pt x="538801" y="200015"/>
                      <a:pt x="538778" y="200025"/>
                      <a:pt x="538753" y="200025"/>
                    </a:cubicBezTo>
                    <a:lnTo>
                      <a:pt x="371475" y="200025"/>
                    </a:lnTo>
                    <a:lnTo>
                      <a:pt x="371475" y="32747"/>
                    </a:lnTo>
                    <a:cubicBezTo>
                      <a:pt x="371476" y="32695"/>
                      <a:pt x="371519" y="32653"/>
                      <a:pt x="371571" y="32653"/>
                    </a:cubicBezTo>
                    <a:cubicBezTo>
                      <a:pt x="371596" y="32654"/>
                      <a:pt x="371620" y="32663"/>
                      <a:pt x="371637" y="32680"/>
                    </a:cubicBezTo>
                    <a:close/>
                    <a:moveTo>
                      <a:pt x="19050" y="742950"/>
                    </a:moveTo>
                    <a:lnTo>
                      <a:pt x="19050" y="19050"/>
                    </a:lnTo>
                    <a:lnTo>
                      <a:pt x="352425" y="19050"/>
                    </a:lnTo>
                    <a:lnTo>
                      <a:pt x="352425" y="219075"/>
                    </a:lnTo>
                    <a:lnTo>
                      <a:pt x="552450" y="219075"/>
                    </a:lnTo>
                    <a:lnTo>
                      <a:pt x="552450" y="742950"/>
                    </a:ln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7" name="Graphic 14" descr="Key with solid fill">
              <a:extLst>
                <a:ext uri="{FF2B5EF4-FFF2-40B4-BE49-F238E27FC236}">
                  <a16:creationId xmlns:a16="http://schemas.microsoft.com/office/drawing/2014/main" id="{B6E29F64-1931-36C0-A984-14AACDF0689E}"/>
                </a:ext>
              </a:extLst>
            </p:cNvPr>
            <p:cNvSpPr/>
            <p:nvPr/>
          </p:nvSpPr>
          <p:spPr>
            <a:xfrm>
              <a:off x="7428032" y="3365744"/>
              <a:ext cx="419100" cy="200025"/>
            </a:xfrm>
            <a:custGeom>
              <a:avLst/>
              <a:gdLst>
                <a:gd name="connsiteX0" fmla="*/ 288131 w 419100"/>
                <a:gd name="connsiteY0" fmla="*/ 116681 h 200025"/>
                <a:gd name="connsiteX1" fmla="*/ 319088 w 419100"/>
                <a:gd name="connsiteY1" fmla="*/ 147638 h 200025"/>
                <a:gd name="connsiteX2" fmla="*/ 350044 w 419100"/>
                <a:gd name="connsiteY2" fmla="*/ 116681 h 200025"/>
                <a:gd name="connsiteX3" fmla="*/ 381000 w 419100"/>
                <a:gd name="connsiteY3" fmla="*/ 147638 h 200025"/>
                <a:gd name="connsiteX4" fmla="*/ 419100 w 419100"/>
                <a:gd name="connsiteY4" fmla="*/ 100013 h 200025"/>
                <a:gd name="connsiteX5" fmla="*/ 381000 w 419100"/>
                <a:gd name="connsiteY5" fmla="*/ 52388 h 200025"/>
                <a:gd name="connsiteX6" fmla="*/ 188119 w 419100"/>
                <a:gd name="connsiteY6" fmla="*/ 52388 h 200025"/>
                <a:gd name="connsiteX7" fmla="*/ 100013 w 419100"/>
                <a:gd name="connsiteY7" fmla="*/ 0 h 200025"/>
                <a:gd name="connsiteX8" fmla="*/ 0 w 419100"/>
                <a:gd name="connsiteY8" fmla="*/ 100013 h 200025"/>
                <a:gd name="connsiteX9" fmla="*/ 100013 w 419100"/>
                <a:gd name="connsiteY9" fmla="*/ 200025 h 200025"/>
                <a:gd name="connsiteX10" fmla="*/ 188119 w 419100"/>
                <a:gd name="connsiteY10" fmla="*/ 147638 h 200025"/>
                <a:gd name="connsiteX11" fmla="*/ 219075 w 419100"/>
                <a:gd name="connsiteY11" fmla="*/ 147638 h 200025"/>
                <a:gd name="connsiteX12" fmla="*/ 238125 w 419100"/>
                <a:gd name="connsiteY12" fmla="*/ 128588 h 200025"/>
                <a:gd name="connsiteX13" fmla="*/ 257175 w 419100"/>
                <a:gd name="connsiteY13" fmla="*/ 147638 h 200025"/>
                <a:gd name="connsiteX14" fmla="*/ 288131 w 419100"/>
                <a:gd name="connsiteY14" fmla="*/ 116681 h 200025"/>
                <a:gd name="connsiteX15" fmla="*/ 57150 w 419100"/>
                <a:gd name="connsiteY15" fmla="*/ 128588 h 200025"/>
                <a:gd name="connsiteX16" fmla="*/ 28575 w 419100"/>
                <a:gd name="connsiteY16" fmla="*/ 100013 h 200025"/>
                <a:gd name="connsiteX17" fmla="*/ 57150 w 419100"/>
                <a:gd name="connsiteY17" fmla="*/ 71438 h 200025"/>
                <a:gd name="connsiteX18" fmla="*/ 85725 w 419100"/>
                <a:gd name="connsiteY18" fmla="*/ 100013 h 200025"/>
                <a:gd name="connsiteX19" fmla="*/ 57150 w 419100"/>
                <a:gd name="connsiteY19" fmla="*/ 128588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9100" h="200025">
                  <a:moveTo>
                    <a:pt x="288131" y="116681"/>
                  </a:moveTo>
                  <a:lnTo>
                    <a:pt x="319088" y="147638"/>
                  </a:lnTo>
                  <a:lnTo>
                    <a:pt x="350044" y="116681"/>
                  </a:lnTo>
                  <a:lnTo>
                    <a:pt x="381000" y="147638"/>
                  </a:lnTo>
                  <a:lnTo>
                    <a:pt x="419100" y="100013"/>
                  </a:lnTo>
                  <a:lnTo>
                    <a:pt x="381000" y="52388"/>
                  </a:lnTo>
                  <a:lnTo>
                    <a:pt x="188119" y="52388"/>
                  </a:lnTo>
                  <a:cubicBezTo>
                    <a:pt x="170974" y="20955"/>
                    <a:pt x="138113" y="0"/>
                    <a:pt x="100013" y="0"/>
                  </a:cubicBezTo>
                  <a:cubicBezTo>
                    <a:pt x="44768" y="0"/>
                    <a:pt x="0" y="44768"/>
                    <a:pt x="0" y="100013"/>
                  </a:cubicBezTo>
                  <a:cubicBezTo>
                    <a:pt x="0" y="155258"/>
                    <a:pt x="44768" y="200025"/>
                    <a:pt x="100013" y="200025"/>
                  </a:cubicBezTo>
                  <a:cubicBezTo>
                    <a:pt x="138113" y="200025"/>
                    <a:pt x="170974" y="179070"/>
                    <a:pt x="188119" y="147638"/>
                  </a:cubicBezTo>
                  <a:lnTo>
                    <a:pt x="219075" y="147638"/>
                  </a:lnTo>
                  <a:lnTo>
                    <a:pt x="238125" y="128588"/>
                  </a:lnTo>
                  <a:lnTo>
                    <a:pt x="257175" y="147638"/>
                  </a:lnTo>
                  <a:lnTo>
                    <a:pt x="288131" y="116681"/>
                  </a:lnTo>
                  <a:close/>
                  <a:moveTo>
                    <a:pt x="57150" y="128588"/>
                  </a:moveTo>
                  <a:cubicBezTo>
                    <a:pt x="41434" y="128588"/>
                    <a:pt x="28575" y="115729"/>
                    <a:pt x="28575" y="100013"/>
                  </a:cubicBezTo>
                  <a:cubicBezTo>
                    <a:pt x="28575" y="84296"/>
                    <a:pt x="41434" y="71438"/>
                    <a:pt x="57150" y="71438"/>
                  </a:cubicBezTo>
                  <a:cubicBezTo>
                    <a:pt x="72866" y="71438"/>
                    <a:pt x="85725" y="84296"/>
                    <a:pt x="85725" y="100013"/>
                  </a:cubicBezTo>
                  <a:cubicBezTo>
                    <a:pt x="85725" y="115729"/>
                    <a:pt x="72866" y="128588"/>
                    <a:pt x="57150" y="128588"/>
                  </a:cubicBezTo>
                  <a:close/>
                </a:path>
              </a:pathLst>
            </a:custGeom>
            <a:solidFill>
              <a:srgbClr val="FFC000"/>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30" name="Straight Arrow Connector 29">
              <a:extLst>
                <a:ext uri="{FF2B5EF4-FFF2-40B4-BE49-F238E27FC236}">
                  <a16:creationId xmlns:a16="http://schemas.microsoft.com/office/drawing/2014/main" id="{1869D930-5907-5459-03EC-14BC2D65744A}"/>
                </a:ext>
              </a:extLst>
            </p:cNvPr>
            <p:cNvCxnSpPr>
              <a:cxnSpLocks/>
              <a:endCxn id="5" idx="2"/>
            </p:cNvCxnSpPr>
            <p:nvPr/>
          </p:nvCxnSpPr>
          <p:spPr>
            <a:xfrm>
              <a:off x="8122625" y="4000681"/>
              <a:ext cx="543658" cy="61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EE869E4-44C7-DCE3-B994-5384570A29CD}"/>
                </a:ext>
              </a:extLst>
            </p:cNvPr>
            <p:cNvSpPr txBox="1"/>
            <p:nvPr/>
          </p:nvSpPr>
          <p:spPr>
            <a:xfrm>
              <a:off x="7294681" y="2622492"/>
              <a:ext cx="82794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Calibri" panose="020F0502020204030204"/>
                  <a:ea typeface="+mn-ea"/>
                  <a:cs typeface="+mn-cs"/>
                </a:rPr>
                <a:t>A WQX formatted XML file</a:t>
              </a:r>
            </a:p>
          </p:txBody>
        </p:sp>
        <p:pic>
          <p:nvPicPr>
            <p:cNvPr id="57" name="Picture 56">
              <a:extLst>
                <a:ext uri="{FF2B5EF4-FFF2-40B4-BE49-F238E27FC236}">
                  <a16:creationId xmlns:a16="http://schemas.microsoft.com/office/drawing/2014/main" id="{1DC071F2-D301-F17F-96F2-266D78E1E627}"/>
                </a:ext>
              </a:extLst>
            </p:cNvPr>
            <p:cNvPicPr>
              <a:picLocks noChangeAspect="1"/>
            </p:cNvPicPr>
            <p:nvPr/>
          </p:nvPicPr>
          <p:blipFill>
            <a:blip r:embed="rId11"/>
            <a:stretch>
              <a:fillRect/>
            </a:stretch>
          </p:blipFill>
          <p:spPr>
            <a:xfrm>
              <a:off x="6737058" y="937609"/>
              <a:ext cx="2073096" cy="1462510"/>
            </a:xfrm>
            <a:prstGeom prst="rect">
              <a:avLst/>
            </a:prstGeom>
          </p:spPr>
        </p:pic>
      </p:grpSp>
      <p:cxnSp>
        <p:nvCxnSpPr>
          <p:cNvPr id="66" name="Connector: Elbow 65">
            <a:extLst>
              <a:ext uri="{FF2B5EF4-FFF2-40B4-BE49-F238E27FC236}">
                <a16:creationId xmlns:a16="http://schemas.microsoft.com/office/drawing/2014/main" id="{90E5B784-48D2-A6BC-B2F1-AE1AEE2E2508}"/>
              </a:ext>
            </a:extLst>
          </p:cNvPr>
          <p:cNvCxnSpPr>
            <a:cxnSpLocks/>
            <a:stCxn id="51" idx="3"/>
          </p:cNvCxnSpPr>
          <p:nvPr/>
        </p:nvCxnSpPr>
        <p:spPr>
          <a:xfrm>
            <a:off x="6576145" y="3230381"/>
            <a:ext cx="632080" cy="770300"/>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8E615A82-442D-D7F8-3D18-BF85BF9FCB7C}"/>
              </a:ext>
            </a:extLst>
          </p:cNvPr>
          <p:cNvGrpSpPr/>
          <p:nvPr/>
        </p:nvGrpSpPr>
        <p:grpSpPr>
          <a:xfrm>
            <a:off x="2944041" y="1673252"/>
            <a:ext cx="3632104" cy="2784629"/>
            <a:chOff x="2944041" y="1673252"/>
            <a:chExt cx="3632104" cy="2784629"/>
          </a:xfrm>
        </p:grpSpPr>
        <p:sp>
          <p:nvSpPr>
            <p:cNvPr id="43" name="TextBox 42">
              <a:extLst>
                <a:ext uri="{FF2B5EF4-FFF2-40B4-BE49-F238E27FC236}">
                  <a16:creationId xmlns:a16="http://schemas.microsoft.com/office/drawing/2014/main" id="{E0F88E09-F653-FF97-8AB5-1640D6604204}"/>
                </a:ext>
              </a:extLst>
            </p:cNvPr>
            <p:cNvSpPr txBox="1"/>
            <p:nvPr/>
          </p:nvSpPr>
          <p:spPr>
            <a:xfrm>
              <a:off x="4152731" y="1673252"/>
              <a:ext cx="11182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WQXWeb</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 name="Rectangle: Rounded Corners 50">
              <a:extLst>
                <a:ext uri="{FF2B5EF4-FFF2-40B4-BE49-F238E27FC236}">
                  <a16:creationId xmlns:a16="http://schemas.microsoft.com/office/drawing/2014/main" id="{8437C46C-0BF1-4C6D-AA94-CBA4ABD804F4}"/>
                </a:ext>
              </a:extLst>
            </p:cNvPr>
            <p:cNvSpPr/>
            <p:nvPr/>
          </p:nvSpPr>
          <p:spPr>
            <a:xfrm>
              <a:off x="2944041" y="2002880"/>
              <a:ext cx="3632104" cy="245500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a:t>
              </a:r>
            </a:p>
          </p:txBody>
        </p:sp>
        <p:pic>
          <p:nvPicPr>
            <p:cNvPr id="52" name="Graphic 51" descr="Table outline">
              <a:extLst>
                <a:ext uri="{FF2B5EF4-FFF2-40B4-BE49-F238E27FC236}">
                  <a16:creationId xmlns:a16="http://schemas.microsoft.com/office/drawing/2014/main" id="{A7DF82CE-F996-9B72-5C66-3870DCC0874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182285" y="3179783"/>
              <a:ext cx="670928" cy="670928"/>
            </a:xfrm>
            <a:prstGeom prst="rect">
              <a:avLst/>
            </a:prstGeom>
          </p:spPr>
        </p:pic>
        <p:pic>
          <p:nvPicPr>
            <p:cNvPr id="54" name="Graphic 53" descr="Gears with solid fill">
              <a:extLst>
                <a:ext uri="{FF2B5EF4-FFF2-40B4-BE49-F238E27FC236}">
                  <a16:creationId xmlns:a16="http://schemas.microsoft.com/office/drawing/2014/main" id="{8B73914D-589F-1C84-F4D9-1779771A7C3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324442" y="2938157"/>
              <a:ext cx="914400" cy="914400"/>
            </a:xfrm>
            <a:prstGeom prst="rect">
              <a:avLst/>
            </a:prstGeom>
          </p:spPr>
        </p:pic>
        <p:sp>
          <p:nvSpPr>
            <p:cNvPr id="55" name="TextBox 54">
              <a:extLst>
                <a:ext uri="{FF2B5EF4-FFF2-40B4-BE49-F238E27FC236}">
                  <a16:creationId xmlns:a16="http://schemas.microsoft.com/office/drawing/2014/main" id="{A208A7BB-49EE-196B-D5CC-D2B5C27250D5}"/>
                </a:ext>
              </a:extLst>
            </p:cNvPr>
            <p:cNvSpPr txBox="1"/>
            <p:nvPr/>
          </p:nvSpPr>
          <p:spPr>
            <a:xfrm>
              <a:off x="3145849" y="3742959"/>
              <a:ext cx="74571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Dataset</a:t>
              </a:r>
            </a:p>
          </p:txBody>
        </p:sp>
        <p:pic>
          <p:nvPicPr>
            <p:cNvPr id="58" name="Content Placeholder 12" descr="Document outline">
              <a:extLst>
                <a:ext uri="{FF2B5EF4-FFF2-40B4-BE49-F238E27FC236}">
                  <a16:creationId xmlns:a16="http://schemas.microsoft.com/office/drawing/2014/main" id="{F477502B-3AFE-85D9-3564-8789EA4343B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73704" y="3232945"/>
              <a:ext cx="524012" cy="524012"/>
            </a:xfrm>
            <a:prstGeom prst="rect">
              <a:avLst/>
            </a:prstGeom>
          </p:spPr>
        </p:pic>
        <p:pic>
          <p:nvPicPr>
            <p:cNvPr id="59" name="Graphic 58" descr="Key with solid fill">
              <a:extLst>
                <a:ext uri="{FF2B5EF4-FFF2-40B4-BE49-F238E27FC236}">
                  <a16:creationId xmlns:a16="http://schemas.microsoft.com/office/drawing/2014/main" id="{4982B172-D8A6-4FCB-4FCF-BE0F88EF252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01977" y="3038082"/>
              <a:ext cx="262006" cy="262006"/>
            </a:xfrm>
            <a:prstGeom prst="rect">
              <a:avLst/>
            </a:prstGeom>
          </p:spPr>
        </p:pic>
        <p:sp>
          <p:nvSpPr>
            <p:cNvPr id="60" name="TextBox 59">
              <a:extLst>
                <a:ext uri="{FF2B5EF4-FFF2-40B4-BE49-F238E27FC236}">
                  <a16:creationId xmlns:a16="http://schemas.microsoft.com/office/drawing/2014/main" id="{7BC69453-5B90-B21B-45AC-B8E828A28C05}"/>
                </a:ext>
              </a:extLst>
            </p:cNvPr>
            <p:cNvSpPr txBox="1"/>
            <p:nvPr/>
          </p:nvSpPr>
          <p:spPr>
            <a:xfrm>
              <a:off x="4195016" y="3768144"/>
              <a:ext cx="1180195"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Import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Configuration</a:t>
              </a:r>
            </a:p>
          </p:txBody>
        </p:sp>
        <p:sp>
          <p:nvSpPr>
            <p:cNvPr id="61" name="TextBox 60">
              <a:extLst>
                <a:ext uri="{FF2B5EF4-FFF2-40B4-BE49-F238E27FC236}">
                  <a16:creationId xmlns:a16="http://schemas.microsoft.com/office/drawing/2014/main" id="{452AEE6F-F62F-4775-6302-8C592F81AB0E}"/>
                </a:ext>
              </a:extLst>
            </p:cNvPr>
            <p:cNvSpPr txBox="1"/>
            <p:nvPr/>
          </p:nvSpPr>
          <p:spPr>
            <a:xfrm>
              <a:off x="5565993" y="3749278"/>
              <a:ext cx="93397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WQX-XML</a:t>
              </a:r>
            </a:p>
          </p:txBody>
        </p:sp>
        <p:sp>
          <p:nvSpPr>
            <p:cNvPr id="62" name="TextBox 61">
              <a:extLst>
                <a:ext uri="{FF2B5EF4-FFF2-40B4-BE49-F238E27FC236}">
                  <a16:creationId xmlns:a16="http://schemas.microsoft.com/office/drawing/2014/main" id="{C0BE13AA-BA3D-D2AD-3E87-8D4BD74E23B6}"/>
                </a:ext>
              </a:extLst>
            </p:cNvPr>
            <p:cNvSpPr txBox="1"/>
            <p:nvPr/>
          </p:nvSpPr>
          <p:spPr>
            <a:xfrm>
              <a:off x="3987187" y="3249901"/>
              <a:ext cx="33855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63" name="TextBox 62">
              <a:extLst>
                <a:ext uri="{FF2B5EF4-FFF2-40B4-BE49-F238E27FC236}">
                  <a16:creationId xmlns:a16="http://schemas.microsoft.com/office/drawing/2014/main" id="{7DD613B5-4BC7-2973-F2A2-CBEB3F3BF9BA}"/>
                </a:ext>
              </a:extLst>
            </p:cNvPr>
            <p:cNvSpPr txBox="1"/>
            <p:nvPr/>
          </p:nvSpPr>
          <p:spPr>
            <a:xfrm>
              <a:off x="5339760" y="3300088"/>
              <a:ext cx="4106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 name="TextBox 49">
              <a:extLst>
                <a:ext uri="{FF2B5EF4-FFF2-40B4-BE49-F238E27FC236}">
                  <a16:creationId xmlns:a16="http://schemas.microsoft.com/office/drawing/2014/main" id="{5DA31AC4-FD82-8328-EE79-285D15E141A1}"/>
                </a:ext>
              </a:extLst>
            </p:cNvPr>
            <p:cNvSpPr txBox="1"/>
            <p:nvPr/>
          </p:nvSpPr>
          <p:spPr>
            <a:xfrm>
              <a:off x="3170590" y="2101641"/>
              <a:ext cx="330590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Tools to help you map, reformat, and document your dataset</a:t>
              </a:r>
            </a:p>
          </p:txBody>
        </p:sp>
      </p:grpSp>
      <p:grpSp>
        <p:nvGrpSpPr>
          <p:cNvPr id="76" name="Group 75">
            <a:extLst>
              <a:ext uri="{FF2B5EF4-FFF2-40B4-BE49-F238E27FC236}">
                <a16:creationId xmlns:a16="http://schemas.microsoft.com/office/drawing/2014/main" id="{7CB65822-E218-07D4-37D5-5E76B36B81D9}"/>
              </a:ext>
            </a:extLst>
          </p:cNvPr>
          <p:cNvGrpSpPr/>
          <p:nvPr/>
        </p:nvGrpSpPr>
        <p:grpSpPr>
          <a:xfrm>
            <a:off x="8444451" y="3237157"/>
            <a:ext cx="2909349" cy="1466945"/>
            <a:chOff x="8444451" y="3237157"/>
            <a:chExt cx="2909349" cy="1466945"/>
          </a:xfrm>
        </p:grpSpPr>
        <p:sp>
          <p:nvSpPr>
            <p:cNvPr id="4" name="Flowchart: Magnetic Disk 3">
              <a:extLst>
                <a:ext uri="{FF2B5EF4-FFF2-40B4-BE49-F238E27FC236}">
                  <a16:creationId xmlns:a16="http://schemas.microsoft.com/office/drawing/2014/main" id="{761C2774-1A19-0766-CB9B-A6D697A2CD95}"/>
                </a:ext>
              </a:extLst>
            </p:cNvPr>
            <p:cNvSpPr/>
            <p:nvPr/>
          </p:nvSpPr>
          <p:spPr>
            <a:xfrm>
              <a:off x="10439400" y="3694357"/>
              <a:ext cx="914400" cy="61264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WQP</a:t>
              </a:r>
            </a:p>
          </p:txBody>
        </p:sp>
        <p:sp>
          <p:nvSpPr>
            <p:cNvPr id="5" name="Flowchart: Magnetic Disk 4">
              <a:extLst>
                <a:ext uri="{FF2B5EF4-FFF2-40B4-BE49-F238E27FC236}">
                  <a16:creationId xmlns:a16="http://schemas.microsoft.com/office/drawing/2014/main" id="{25AEB84A-844F-A1AB-6AE6-D12C0E6A7F7A}"/>
                </a:ext>
              </a:extLst>
            </p:cNvPr>
            <p:cNvSpPr/>
            <p:nvPr/>
          </p:nvSpPr>
          <p:spPr>
            <a:xfrm>
              <a:off x="8666283" y="3694970"/>
              <a:ext cx="914400" cy="61264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WQX</a:t>
              </a:r>
            </a:p>
          </p:txBody>
        </p:sp>
        <p:sp>
          <p:nvSpPr>
            <p:cNvPr id="6" name="TextBox 5">
              <a:extLst>
                <a:ext uri="{FF2B5EF4-FFF2-40B4-BE49-F238E27FC236}">
                  <a16:creationId xmlns:a16="http://schemas.microsoft.com/office/drawing/2014/main" id="{A466FBC6-62AF-675F-7C7B-148C56C908C4}"/>
                </a:ext>
              </a:extLst>
            </p:cNvPr>
            <p:cNvSpPr txBox="1"/>
            <p:nvPr/>
          </p:nvSpPr>
          <p:spPr>
            <a:xfrm>
              <a:off x="8444451" y="4457881"/>
              <a:ext cx="1358064"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Central Data Exchange</a:t>
              </a:r>
            </a:p>
          </p:txBody>
        </p:sp>
        <p:cxnSp>
          <p:nvCxnSpPr>
            <p:cNvPr id="9" name="Straight Arrow Connector 8">
              <a:extLst>
                <a:ext uri="{FF2B5EF4-FFF2-40B4-BE49-F238E27FC236}">
                  <a16:creationId xmlns:a16="http://schemas.microsoft.com/office/drawing/2014/main" id="{68A02BBF-D036-9CEF-5A5C-B4BA4CA177E2}"/>
                </a:ext>
              </a:extLst>
            </p:cNvPr>
            <p:cNvCxnSpPr>
              <a:cxnSpLocks/>
              <a:stCxn id="5" idx="4"/>
              <a:endCxn id="4" idx="2"/>
            </p:cNvCxnSpPr>
            <p:nvPr/>
          </p:nvCxnSpPr>
          <p:spPr>
            <a:xfrm flipV="1">
              <a:off x="9580683" y="4000681"/>
              <a:ext cx="858717" cy="61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9CCE83A-359F-2742-4392-82CB0563EEE4}"/>
                </a:ext>
              </a:extLst>
            </p:cNvPr>
            <p:cNvSpPr txBox="1"/>
            <p:nvPr/>
          </p:nvSpPr>
          <p:spPr>
            <a:xfrm>
              <a:off x="9693288" y="3754460"/>
              <a:ext cx="63350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2x/week</a:t>
              </a:r>
            </a:p>
          </p:txBody>
        </p:sp>
        <p:pic>
          <p:nvPicPr>
            <p:cNvPr id="17" name="Graphic 16" descr="Lock with solid fill">
              <a:extLst>
                <a:ext uri="{FF2B5EF4-FFF2-40B4-BE49-F238E27FC236}">
                  <a16:creationId xmlns:a16="http://schemas.microsoft.com/office/drawing/2014/main" id="{25C56CC6-E241-C233-8922-55EB823E852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894884" y="3237157"/>
              <a:ext cx="457200" cy="457200"/>
            </a:xfrm>
            <a:prstGeom prst="rect">
              <a:avLst/>
            </a:prstGeom>
          </p:spPr>
        </p:pic>
        <p:pic>
          <p:nvPicPr>
            <p:cNvPr id="71" name="Graphic 70" descr="Table outline">
              <a:extLst>
                <a:ext uri="{FF2B5EF4-FFF2-40B4-BE49-F238E27FC236}">
                  <a16:creationId xmlns:a16="http://schemas.microsoft.com/office/drawing/2014/main" id="{B91A2B94-3671-4F17-84FF-F0BF1807DD2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668000" y="3268823"/>
              <a:ext cx="457200" cy="457200"/>
            </a:xfrm>
            <a:prstGeom prst="rect">
              <a:avLst/>
            </a:prstGeom>
          </p:spPr>
        </p:pic>
      </p:grpSp>
      <p:grpSp>
        <p:nvGrpSpPr>
          <p:cNvPr id="89" name="Group 88">
            <a:extLst>
              <a:ext uri="{FF2B5EF4-FFF2-40B4-BE49-F238E27FC236}">
                <a16:creationId xmlns:a16="http://schemas.microsoft.com/office/drawing/2014/main" id="{EB554084-0E72-468B-5BF7-1EB47CCF6F2D}"/>
              </a:ext>
            </a:extLst>
          </p:cNvPr>
          <p:cNvGrpSpPr/>
          <p:nvPr/>
        </p:nvGrpSpPr>
        <p:grpSpPr>
          <a:xfrm>
            <a:off x="277397" y="2165790"/>
            <a:ext cx="2136813" cy="1518417"/>
            <a:chOff x="277397" y="2165790"/>
            <a:chExt cx="2136813" cy="1518417"/>
          </a:xfrm>
        </p:grpSpPr>
        <p:pic>
          <p:nvPicPr>
            <p:cNvPr id="36" name="Graphic 35" descr="Internet with solid fill">
              <a:extLst>
                <a:ext uri="{FF2B5EF4-FFF2-40B4-BE49-F238E27FC236}">
                  <a16:creationId xmlns:a16="http://schemas.microsoft.com/office/drawing/2014/main" id="{6E18DBE3-7808-E815-9F18-E0470E6B7DC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20727" y="2769807"/>
              <a:ext cx="914400" cy="914400"/>
            </a:xfrm>
            <a:prstGeom prst="rect">
              <a:avLst/>
            </a:prstGeom>
          </p:spPr>
        </p:pic>
        <p:pic>
          <p:nvPicPr>
            <p:cNvPr id="37" name="Graphic 36" descr="User with solid fill">
              <a:extLst>
                <a:ext uri="{FF2B5EF4-FFF2-40B4-BE49-F238E27FC236}">
                  <a16:creationId xmlns:a16="http://schemas.microsoft.com/office/drawing/2014/main" id="{88C109A5-1518-195C-6982-D2C13BAC4D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7397" y="2733423"/>
              <a:ext cx="914400" cy="914400"/>
            </a:xfrm>
            <a:prstGeom prst="rect">
              <a:avLst/>
            </a:prstGeom>
          </p:spPr>
        </p:pic>
        <p:sp>
          <p:nvSpPr>
            <p:cNvPr id="46" name="Speech Bubble: Rectangle 45">
              <a:extLst>
                <a:ext uri="{FF2B5EF4-FFF2-40B4-BE49-F238E27FC236}">
                  <a16:creationId xmlns:a16="http://schemas.microsoft.com/office/drawing/2014/main" id="{A0E3A313-7ECA-3DB1-6834-486633BEE8A3}"/>
                </a:ext>
              </a:extLst>
            </p:cNvPr>
            <p:cNvSpPr/>
            <p:nvPr/>
          </p:nvSpPr>
          <p:spPr>
            <a:xfrm>
              <a:off x="915421" y="2165790"/>
              <a:ext cx="914400" cy="612648"/>
            </a:xfrm>
            <a:prstGeom prst="wedgeRectCallout">
              <a:avLst>
                <a:gd name="adj1" fmla="val -35256"/>
                <a:gd name="adj2" fmla="val 81157"/>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Little help please</a:t>
              </a:r>
            </a:p>
          </p:txBody>
        </p:sp>
        <p:pic>
          <p:nvPicPr>
            <p:cNvPr id="49" name="Graphic 48" descr="Table outline">
              <a:extLst>
                <a:ext uri="{FF2B5EF4-FFF2-40B4-BE49-F238E27FC236}">
                  <a16:creationId xmlns:a16="http://schemas.microsoft.com/office/drawing/2014/main" id="{732D61C8-CA22-D668-2A7B-C91F0862916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57010" y="2799456"/>
              <a:ext cx="457200" cy="457200"/>
            </a:xfrm>
            <a:prstGeom prst="rect">
              <a:avLst/>
            </a:prstGeom>
          </p:spPr>
        </p:pic>
      </p:grpSp>
      <p:cxnSp>
        <p:nvCxnSpPr>
          <p:cNvPr id="73" name="Straight Arrow Connector 72">
            <a:extLst>
              <a:ext uri="{FF2B5EF4-FFF2-40B4-BE49-F238E27FC236}">
                <a16:creationId xmlns:a16="http://schemas.microsoft.com/office/drawing/2014/main" id="{D601EEFA-9F19-FECB-BFAB-6C29FF4854C1}"/>
              </a:ext>
            </a:extLst>
          </p:cNvPr>
          <p:cNvCxnSpPr>
            <a:cxnSpLocks/>
            <a:stCxn id="36" idx="3"/>
            <a:endCxn id="51" idx="1"/>
          </p:cNvCxnSpPr>
          <p:nvPr/>
        </p:nvCxnSpPr>
        <p:spPr>
          <a:xfrm>
            <a:off x="2035127" y="3227007"/>
            <a:ext cx="908914" cy="337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658106E9-8CB4-86EA-28C1-22D681D8B696}"/>
              </a:ext>
            </a:extLst>
          </p:cNvPr>
          <p:cNvSpPr txBox="1"/>
          <p:nvPr/>
        </p:nvSpPr>
        <p:spPr>
          <a:xfrm>
            <a:off x="7772400" y="4704102"/>
            <a:ext cx="2393881"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Only registered users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Data must pass validation: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Complete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Unique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Adheres to allowable values</a:t>
            </a:r>
          </a:p>
        </p:txBody>
      </p:sp>
    </p:spTree>
    <p:extLst>
      <p:ext uri="{BB962C8B-B14F-4D97-AF65-F5344CB8AC3E}">
        <p14:creationId xmlns:p14="http://schemas.microsoft.com/office/powerpoint/2010/main" val="4193689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87"/>
                                        </p:tgtEl>
                                        <p:attrNameLst>
                                          <p:attrName>style.visibility</p:attrName>
                                        </p:attrNameLst>
                                      </p:cBhvr>
                                      <p:to>
                                        <p:strVal val="visible"/>
                                      </p:to>
                                    </p:set>
                                    <p:anim calcmode="lin" valueType="num">
                                      <p:cBhvr additive="base">
                                        <p:cTn id="12" dur="1500" fill="hold"/>
                                        <p:tgtEl>
                                          <p:spTgt spid="87"/>
                                        </p:tgtEl>
                                        <p:attrNameLst>
                                          <p:attrName>ppt_x</p:attrName>
                                        </p:attrNameLst>
                                      </p:cBhvr>
                                      <p:tavLst>
                                        <p:tav tm="0">
                                          <p:val>
                                            <p:strVal val="0-#ppt_w/2"/>
                                          </p:val>
                                        </p:tav>
                                        <p:tav tm="100000">
                                          <p:val>
                                            <p:strVal val="#ppt_x"/>
                                          </p:val>
                                        </p:tav>
                                      </p:tavLst>
                                    </p:anim>
                                    <p:anim calcmode="lin" valueType="num">
                                      <p:cBhvr additive="base">
                                        <p:cTn id="13" dur="1500" fill="hold"/>
                                        <p:tgtEl>
                                          <p:spTgt spid="8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par>
                                <p:cTn id="19" presetID="22" presetClass="entr" presetSubtype="8"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left)">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nodeType="clickEffect">
                                  <p:stCondLst>
                                    <p:cond delay="0"/>
                                  </p:stCondLst>
                                  <p:childTnLst>
                                    <p:set>
                                      <p:cBhvr>
                                        <p:cTn id="25" dur="1" fill="hold">
                                          <p:stCondLst>
                                            <p:cond delay="0"/>
                                          </p:stCondLst>
                                        </p:cTn>
                                        <p:tgtEl>
                                          <p:spTgt spid="89"/>
                                        </p:tgtEl>
                                        <p:attrNameLst>
                                          <p:attrName>style.visibility</p:attrName>
                                        </p:attrNameLst>
                                      </p:cBhvr>
                                      <p:to>
                                        <p:strVal val="visible"/>
                                      </p:to>
                                    </p:set>
                                    <p:anim calcmode="lin" valueType="num">
                                      <p:cBhvr additive="base">
                                        <p:cTn id="26" dur="1500" fill="hold"/>
                                        <p:tgtEl>
                                          <p:spTgt spid="89"/>
                                        </p:tgtEl>
                                        <p:attrNameLst>
                                          <p:attrName>ppt_x</p:attrName>
                                        </p:attrNameLst>
                                      </p:cBhvr>
                                      <p:tavLst>
                                        <p:tav tm="0">
                                          <p:val>
                                            <p:strVal val="0-#ppt_w/2"/>
                                          </p:val>
                                        </p:tav>
                                        <p:tav tm="100000">
                                          <p:val>
                                            <p:strVal val="#ppt_x"/>
                                          </p:val>
                                        </p:tav>
                                      </p:tavLst>
                                    </p:anim>
                                    <p:anim calcmode="lin" valueType="num">
                                      <p:cBhvr additive="base">
                                        <p:cTn id="27" dur="1500" fill="hold"/>
                                        <p:tgtEl>
                                          <p:spTgt spid="89"/>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3"/>
                                        </p:tgtEl>
                                        <p:attrNameLst>
                                          <p:attrName>style.visibility</p:attrName>
                                        </p:attrNameLst>
                                      </p:cBhvr>
                                      <p:to>
                                        <p:strVal val="visible"/>
                                      </p:to>
                                    </p:set>
                                    <p:animEffect transition="in" filter="wipe(left)">
                                      <p:cBhvr>
                                        <p:cTn id="32" dur="500"/>
                                        <p:tgtEl>
                                          <p:spTgt spid="73"/>
                                        </p:tgtEl>
                                      </p:cBhvr>
                                    </p:animEffect>
                                  </p:childTnLst>
                                </p:cTn>
                              </p:par>
                              <p:par>
                                <p:cTn id="33" presetID="10" presetClass="entr" presetSubtype="0"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animEffect transition="in" filter="fade">
                                      <p:cBhvr>
                                        <p:cTn id="35" dur="500"/>
                                        <p:tgtEl>
                                          <p:spTgt spid="7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66"/>
                                        </p:tgtEl>
                                        <p:attrNameLst>
                                          <p:attrName>style.visibility</p:attrName>
                                        </p:attrNameLst>
                                      </p:cBhvr>
                                      <p:to>
                                        <p:strVal val="visible"/>
                                      </p:to>
                                    </p:set>
                                    <p:animEffect transition="in" filter="wipe(left)">
                                      <p:cBhvr>
                                        <p:cTn id="40" dur="500"/>
                                        <p:tgtEl>
                                          <p:spTgt spid="66"/>
                                        </p:tgtEl>
                                      </p:cBhvr>
                                    </p:animEffect>
                                  </p:childTnLst>
                                </p:cTn>
                              </p:par>
                            </p:childTnLst>
                          </p:cTn>
                        </p:par>
                      </p:childTnLst>
                    </p:cTn>
                  </p:par>
                  <p:par>
                    <p:cTn id="41" fill="hold">
                      <p:stCondLst>
                        <p:cond delay="indefinite"/>
                      </p:stCondLst>
                      <p:childTnLst>
                        <p:par>
                          <p:cTn id="42" fill="hold">
                            <p:stCondLst>
                              <p:cond delay="0"/>
                            </p:stCondLst>
                            <p:childTnLst>
                              <p:par>
                                <p:cTn id="43" presetID="47" presetClass="entr" presetSubtype="0" fill="hold" grpId="0" nodeType="clickEffect">
                                  <p:stCondLst>
                                    <p:cond delay="0"/>
                                  </p:stCondLst>
                                  <p:childTnLst>
                                    <p:set>
                                      <p:cBhvr>
                                        <p:cTn id="44" dur="1" fill="hold">
                                          <p:stCondLst>
                                            <p:cond delay="0"/>
                                          </p:stCondLst>
                                        </p:cTn>
                                        <p:tgtEl>
                                          <p:spTgt spid="69"/>
                                        </p:tgtEl>
                                        <p:attrNameLst>
                                          <p:attrName>style.visibility</p:attrName>
                                        </p:attrNameLst>
                                      </p:cBhvr>
                                      <p:to>
                                        <p:strVal val="visible"/>
                                      </p:to>
                                    </p:set>
                                    <p:animEffect transition="in" filter="fade">
                                      <p:cBhvr>
                                        <p:cTn id="45" dur="1000"/>
                                        <p:tgtEl>
                                          <p:spTgt spid="69"/>
                                        </p:tgtEl>
                                      </p:cBhvr>
                                    </p:animEffect>
                                    <p:anim calcmode="lin" valueType="num">
                                      <p:cBhvr>
                                        <p:cTn id="46" dur="1000" fill="hold"/>
                                        <p:tgtEl>
                                          <p:spTgt spid="69"/>
                                        </p:tgtEl>
                                        <p:attrNameLst>
                                          <p:attrName>ppt_x</p:attrName>
                                        </p:attrNameLst>
                                      </p:cBhvr>
                                      <p:tavLst>
                                        <p:tav tm="0">
                                          <p:val>
                                            <p:strVal val="#ppt_x"/>
                                          </p:val>
                                        </p:tav>
                                        <p:tav tm="100000">
                                          <p:val>
                                            <p:strVal val="#ppt_x"/>
                                          </p:val>
                                        </p:tav>
                                      </p:tavLst>
                                    </p:anim>
                                    <p:anim calcmode="lin" valueType="num">
                                      <p:cBhvr>
                                        <p:cTn id="47"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1979</Words>
  <Application>Microsoft Office PowerPoint</Application>
  <PresentationFormat>Widescreen</PresentationFormat>
  <Paragraphs>328</Paragraphs>
  <Slides>22</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-apple-system</vt:lpstr>
      <vt:lpstr>Arial</vt:lpstr>
      <vt:lpstr>Calibri</vt:lpstr>
      <vt:lpstr>Calibri Light</vt:lpstr>
      <vt:lpstr>Times New Roman</vt:lpstr>
      <vt:lpstr>Office Theme</vt:lpstr>
      <vt:lpstr>The Water Quality eXchange  Introduction and Regional Approaches for Adoption </vt:lpstr>
      <vt:lpstr>Goals for Today</vt:lpstr>
      <vt:lpstr>Data</vt:lpstr>
      <vt:lpstr>EPA Connected Water Data Systems </vt:lpstr>
      <vt:lpstr>How’s My Waterway</vt:lpstr>
      <vt:lpstr>Water Quality Portal</vt:lpstr>
      <vt:lpstr>What Is WQX?</vt:lpstr>
      <vt:lpstr>What does WQX do?</vt:lpstr>
      <vt:lpstr>Ways to share your data to WQX</vt:lpstr>
      <vt:lpstr>PowerPoint Presentation</vt:lpstr>
      <vt:lpstr>Getting Started</vt:lpstr>
      <vt:lpstr>How Data is Organized in WQX “The Schema”</vt:lpstr>
      <vt:lpstr>What Data are Required by WQX?</vt:lpstr>
      <vt:lpstr>What Data are Required by WQX?</vt:lpstr>
      <vt:lpstr>Resource Check-in</vt:lpstr>
      <vt:lpstr>What is WQXWeb?</vt:lpstr>
      <vt:lpstr>Templates and Import Configurations</vt:lpstr>
      <vt:lpstr>WQX Web Templates</vt:lpstr>
      <vt:lpstr>WQX Web Templates</vt:lpstr>
      <vt:lpstr>WQX Import Configurations</vt:lpstr>
      <vt:lpstr>Thinking about Data Ownership</vt:lpstr>
      <vt:lpstr>Examples of Projects Using WQX/WQP Services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Griggs, Adam</dc:creator>
  <cp:lastModifiedBy>Griggs, Adam</cp:lastModifiedBy>
  <cp:revision>1</cp:revision>
  <dcterms:created xsi:type="dcterms:W3CDTF">2023-02-14T13:06:19Z</dcterms:created>
  <dcterms:modified xsi:type="dcterms:W3CDTF">2023-02-14T13:07:41Z</dcterms:modified>
</cp:coreProperties>
</file>